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A0BB7B-3044-4E72-A3A7-FB05E83F4B5C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A0D245B-162D-4B7E-B61A-EEEBFE616493}">
      <dgm:prSet phldrT="[Текст]" custT="1"/>
      <dgm:spPr/>
      <dgm:t>
        <a:bodyPr/>
        <a:lstStyle/>
        <a:p>
          <a:pPr marL="0" marR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b="1" i="1" smtClean="0"/>
        </a:p>
        <a:p>
          <a:pPr marL="0" marR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800" i="1" u="sng" smtClean="0"/>
            <a:t>Реализация инвестиционного проекта, осуществление инвестиций и предоставление инвестиционных преференций</a:t>
          </a:r>
          <a:r>
            <a:rPr lang="ru-RU" sz="2800" i="1" smtClean="0"/>
            <a:t>. </a:t>
          </a:r>
        </a:p>
        <a:p>
          <a:pPr marL="0" marR="0" indent="0" algn="l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i="1" dirty="0" smtClean="0"/>
        </a:p>
      </dgm:t>
    </dgm:pt>
    <dgm:pt modelId="{640751E4-3DF8-4AE6-8091-F3B593367F6E}" type="parTrans" cxnId="{515001ED-364D-4F5A-9DD9-E60A4FBA7CB9}">
      <dgm:prSet/>
      <dgm:spPr/>
      <dgm:t>
        <a:bodyPr/>
        <a:lstStyle/>
        <a:p>
          <a:endParaRPr lang="ru-RU"/>
        </a:p>
      </dgm:t>
    </dgm:pt>
    <dgm:pt modelId="{05EA32E7-5CB5-4849-ADDB-0A9D24418DF9}" type="sibTrans" cxnId="{515001ED-364D-4F5A-9DD9-E60A4FBA7CB9}">
      <dgm:prSet/>
      <dgm:spPr/>
      <dgm:t>
        <a:bodyPr/>
        <a:lstStyle/>
        <a:p>
          <a:endParaRPr lang="ru-RU"/>
        </a:p>
      </dgm:t>
    </dgm:pt>
    <dgm:pt modelId="{51C6352C-88B7-469C-BBF2-8F1EBDE3FD51}">
      <dgm:prSet phldrT="[Текст]" custT="1"/>
      <dgm:spPr/>
      <dgm:t>
        <a:bodyPr/>
        <a:lstStyle/>
        <a:p>
          <a:endParaRPr lang="ru-RU" sz="800" dirty="0"/>
        </a:p>
      </dgm:t>
    </dgm:pt>
    <dgm:pt modelId="{F9628231-4787-4459-871E-9BD99134A810}" type="parTrans" cxnId="{6391DA28-9963-48DD-AF37-BAC463F10716}">
      <dgm:prSet/>
      <dgm:spPr/>
      <dgm:t>
        <a:bodyPr/>
        <a:lstStyle/>
        <a:p>
          <a:endParaRPr lang="ru-RU"/>
        </a:p>
      </dgm:t>
    </dgm:pt>
    <dgm:pt modelId="{E0CCFD66-EEE3-4FAF-8604-DFA68A759E5F}" type="sibTrans" cxnId="{6391DA28-9963-48DD-AF37-BAC463F10716}">
      <dgm:prSet/>
      <dgm:spPr/>
      <dgm:t>
        <a:bodyPr/>
        <a:lstStyle/>
        <a:p>
          <a:endParaRPr lang="ru-RU"/>
        </a:p>
      </dgm:t>
    </dgm:pt>
    <dgm:pt modelId="{7D06CF2A-2B82-4F80-834B-DAE5DD6E5ED1}">
      <dgm:prSet custT="1"/>
      <dgm:spPr/>
      <dgm:t>
        <a:bodyPr/>
        <a:lstStyle/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dirty="0" smtClean="0"/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dirty="0" smtClean="0"/>
            <a:t>РЕГИСТРАЦИЯ и ВСТУПЛЕНИЕ В СИЛУ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dirty="0" smtClean="0"/>
            <a:t>пять рабочих дней </a:t>
          </a:r>
          <a:r>
            <a:rPr lang="ru-RU" sz="2000" i="1" dirty="0" smtClean="0"/>
            <a:t>со дня подписания, вступление в силу со дня его регистрации</a:t>
          </a:r>
        </a:p>
        <a:p>
          <a:pPr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i="1" dirty="0"/>
        </a:p>
      </dgm:t>
    </dgm:pt>
    <dgm:pt modelId="{EC5A0778-3ABF-4C0B-B957-7372E7D11FB6}" type="parTrans" cxnId="{699C1047-3F43-4CB4-92C8-439F4627F162}">
      <dgm:prSet/>
      <dgm:spPr/>
      <dgm:t>
        <a:bodyPr/>
        <a:lstStyle/>
        <a:p>
          <a:endParaRPr lang="ru-RU"/>
        </a:p>
      </dgm:t>
    </dgm:pt>
    <dgm:pt modelId="{C9BFF61E-E90A-477F-A8FC-5AC7E523E84D}" type="sibTrans" cxnId="{699C1047-3F43-4CB4-92C8-439F4627F162}">
      <dgm:prSet/>
      <dgm:spPr/>
      <dgm:t>
        <a:bodyPr/>
        <a:lstStyle/>
        <a:p>
          <a:endParaRPr lang="ru-RU"/>
        </a:p>
      </dgm:t>
    </dgm:pt>
    <dgm:pt modelId="{7F0D9003-CAB7-42FD-B0CF-ECF3D34E9BBB}">
      <dgm:prSet custT="1"/>
      <dgm:spPr/>
      <dgm:t>
        <a:bodyPr/>
        <a:lstStyle/>
        <a:p>
          <a:pPr marL="0" marR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b="1" i="1" smtClean="0"/>
        </a:p>
        <a:p>
          <a:pPr marL="0" marR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b="1" i="1" smtClean="0"/>
        </a:p>
        <a:p>
          <a:pPr marL="0" marR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i="1" smtClean="0"/>
            <a:t>ПОДГОТОВКА</a:t>
          </a:r>
        </a:p>
        <a:p>
          <a:pPr marL="0" marR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i="1" smtClean="0"/>
            <a:t>десять рабочих дней </a:t>
          </a:r>
          <a:r>
            <a:rPr lang="ru-RU" sz="2000" i="1" smtClean="0"/>
            <a:t>со дня принятия решения о предоставлении инвестиционных преференций подготавливает для подписания инвестиционный контракт с учетом положений модельного контракта.</a:t>
          </a:r>
        </a:p>
        <a:p>
          <a:pPr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smtClean="0"/>
        </a:p>
        <a:p>
          <a:endParaRPr lang="ru-RU" sz="2000" i="1" dirty="0"/>
        </a:p>
      </dgm:t>
    </dgm:pt>
    <dgm:pt modelId="{1ABC23B0-38C5-433C-AE5F-72D57367E693}" type="parTrans" cxnId="{190682F0-BD70-4EA7-A8AA-014CCA16540E}">
      <dgm:prSet/>
      <dgm:spPr/>
      <dgm:t>
        <a:bodyPr/>
        <a:lstStyle/>
        <a:p>
          <a:endParaRPr lang="ru-RU"/>
        </a:p>
      </dgm:t>
    </dgm:pt>
    <dgm:pt modelId="{31575560-82D7-4459-9F8A-64EE79AB31B5}" type="sibTrans" cxnId="{190682F0-BD70-4EA7-A8AA-014CCA16540E}">
      <dgm:prSet/>
      <dgm:spPr/>
      <dgm:t>
        <a:bodyPr/>
        <a:lstStyle/>
        <a:p>
          <a:endParaRPr lang="ru-RU"/>
        </a:p>
      </dgm:t>
    </dgm:pt>
    <dgm:pt modelId="{C2BD46A3-6E1B-4178-AAEB-0185ABEB861E}" type="pres">
      <dgm:prSet presAssocID="{4DA0BB7B-3044-4E72-A3A7-FB05E83F4B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9C4638-9EC6-45DC-9BE3-FC0A994ABEA4}" type="pres">
      <dgm:prSet presAssocID="{EA0D245B-162D-4B7E-B61A-EEEBFE616493}" presName="parentText" presStyleLbl="node1" presStyleIdx="0" presStyleCnt="3" custScaleX="100833" custScaleY="77478" custLinFactY="-2961" custLinFactNeighborX="-9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008C5-B8CE-4988-8DCC-5D2126528044}" type="pres">
      <dgm:prSet presAssocID="{EA0D245B-162D-4B7E-B61A-EEEBFE616493}" presName="childText" presStyleLbl="revTx" presStyleIdx="0" presStyleCnt="1" custScaleY="47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E9D9D7-C3E6-487F-B39F-957B3F906260}" type="pres">
      <dgm:prSet presAssocID="{7F0D9003-CAB7-42FD-B0CF-ECF3D34E9BBB}" presName="parentText" presStyleLbl="node1" presStyleIdx="1" presStyleCnt="3" custScaleY="114812" custLinFactY="-7144" custLinFactNeighborX="-46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5B14D-8430-4B83-B67D-F68EA204829D}" type="pres">
      <dgm:prSet presAssocID="{31575560-82D7-4459-9F8A-64EE79AB31B5}" presName="spacer" presStyleCnt="0"/>
      <dgm:spPr/>
      <dgm:t>
        <a:bodyPr/>
        <a:lstStyle/>
        <a:p>
          <a:endParaRPr lang="ru-RU"/>
        </a:p>
      </dgm:t>
    </dgm:pt>
    <dgm:pt modelId="{E069117A-9A34-4230-9064-58E19D1B2D90}" type="pres">
      <dgm:prSet presAssocID="{7D06CF2A-2B82-4F80-834B-DAE5DD6E5ED1}" presName="parentText" presStyleLbl="node1" presStyleIdx="2" presStyleCnt="3" custScaleY="92420" custLinFactY="-6829" custLinFactNeighborX="-46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91DA28-9963-48DD-AF37-BAC463F10716}" srcId="{EA0D245B-162D-4B7E-B61A-EEEBFE616493}" destId="{51C6352C-88B7-469C-BBF2-8F1EBDE3FD51}" srcOrd="0" destOrd="0" parTransId="{F9628231-4787-4459-871E-9BD99134A810}" sibTransId="{E0CCFD66-EEE3-4FAF-8604-DFA68A759E5F}"/>
    <dgm:cxn modelId="{2F774F4F-E9FD-46E8-B391-B10453F7DCA3}" type="presOf" srcId="{7D06CF2A-2B82-4F80-834B-DAE5DD6E5ED1}" destId="{E069117A-9A34-4230-9064-58E19D1B2D90}" srcOrd="0" destOrd="0" presId="urn:microsoft.com/office/officeart/2005/8/layout/vList2"/>
    <dgm:cxn modelId="{190682F0-BD70-4EA7-A8AA-014CCA16540E}" srcId="{4DA0BB7B-3044-4E72-A3A7-FB05E83F4B5C}" destId="{7F0D9003-CAB7-42FD-B0CF-ECF3D34E9BBB}" srcOrd="1" destOrd="0" parTransId="{1ABC23B0-38C5-433C-AE5F-72D57367E693}" sibTransId="{31575560-82D7-4459-9F8A-64EE79AB31B5}"/>
    <dgm:cxn modelId="{D09E2868-BC7D-45CA-B40B-E9B4485BB37A}" type="presOf" srcId="{4DA0BB7B-3044-4E72-A3A7-FB05E83F4B5C}" destId="{C2BD46A3-6E1B-4178-AAEB-0185ABEB861E}" srcOrd="0" destOrd="0" presId="urn:microsoft.com/office/officeart/2005/8/layout/vList2"/>
    <dgm:cxn modelId="{421BEFE2-F38B-4264-9931-BFE9169E122D}" type="presOf" srcId="{7F0D9003-CAB7-42FD-B0CF-ECF3D34E9BBB}" destId="{45E9D9D7-C3E6-487F-B39F-957B3F906260}" srcOrd="0" destOrd="0" presId="urn:microsoft.com/office/officeart/2005/8/layout/vList2"/>
    <dgm:cxn modelId="{4ABE0903-2B9F-4C94-AE47-7F33CE7F9515}" type="presOf" srcId="{51C6352C-88B7-469C-BBF2-8F1EBDE3FD51}" destId="{A24008C5-B8CE-4988-8DCC-5D2126528044}" srcOrd="0" destOrd="0" presId="urn:microsoft.com/office/officeart/2005/8/layout/vList2"/>
    <dgm:cxn modelId="{659A94A2-C064-4A0C-B98F-A81D8B091A0F}" type="presOf" srcId="{EA0D245B-162D-4B7E-B61A-EEEBFE616493}" destId="{ED9C4638-9EC6-45DC-9BE3-FC0A994ABEA4}" srcOrd="0" destOrd="0" presId="urn:microsoft.com/office/officeart/2005/8/layout/vList2"/>
    <dgm:cxn modelId="{699C1047-3F43-4CB4-92C8-439F4627F162}" srcId="{4DA0BB7B-3044-4E72-A3A7-FB05E83F4B5C}" destId="{7D06CF2A-2B82-4F80-834B-DAE5DD6E5ED1}" srcOrd="2" destOrd="0" parTransId="{EC5A0778-3ABF-4C0B-B957-7372E7D11FB6}" sibTransId="{C9BFF61E-E90A-477F-A8FC-5AC7E523E84D}"/>
    <dgm:cxn modelId="{515001ED-364D-4F5A-9DD9-E60A4FBA7CB9}" srcId="{4DA0BB7B-3044-4E72-A3A7-FB05E83F4B5C}" destId="{EA0D245B-162D-4B7E-B61A-EEEBFE616493}" srcOrd="0" destOrd="0" parTransId="{640751E4-3DF8-4AE6-8091-F3B593367F6E}" sibTransId="{05EA32E7-5CB5-4849-ADDB-0A9D24418DF9}"/>
    <dgm:cxn modelId="{67F4E7FE-955C-400E-BC11-FDA12936AEFD}" type="presParOf" srcId="{C2BD46A3-6E1B-4178-AAEB-0185ABEB861E}" destId="{ED9C4638-9EC6-45DC-9BE3-FC0A994ABEA4}" srcOrd="0" destOrd="0" presId="urn:microsoft.com/office/officeart/2005/8/layout/vList2"/>
    <dgm:cxn modelId="{3C7D9894-4E21-495D-A4D6-BCB587EFD20A}" type="presParOf" srcId="{C2BD46A3-6E1B-4178-AAEB-0185ABEB861E}" destId="{A24008C5-B8CE-4988-8DCC-5D2126528044}" srcOrd="1" destOrd="0" presId="urn:microsoft.com/office/officeart/2005/8/layout/vList2"/>
    <dgm:cxn modelId="{F69AB486-D197-4C32-B5EB-2FB85FAB2BCC}" type="presParOf" srcId="{C2BD46A3-6E1B-4178-AAEB-0185ABEB861E}" destId="{45E9D9D7-C3E6-487F-B39F-957B3F906260}" srcOrd="2" destOrd="0" presId="urn:microsoft.com/office/officeart/2005/8/layout/vList2"/>
    <dgm:cxn modelId="{C2D12951-7A69-4B5A-B3B9-72EF8EB00F37}" type="presParOf" srcId="{C2BD46A3-6E1B-4178-AAEB-0185ABEB861E}" destId="{EC95B14D-8430-4B83-B67D-F68EA204829D}" srcOrd="3" destOrd="0" presId="urn:microsoft.com/office/officeart/2005/8/layout/vList2"/>
    <dgm:cxn modelId="{7AAA5307-1125-476C-9F5D-4F2058FFE0BB}" type="presParOf" srcId="{C2BD46A3-6E1B-4178-AAEB-0185ABEB861E}" destId="{E069117A-9A34-4230-9064-58E19D1B2D9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C4638-9EC6-45DC-9BE3-FC0A994ABEA4}">
      <dsp:nvSpPr>
        <dsp:cNvPr id="0" name=""/>
        <dsp:cNvSpPr/>
      </dsp:nvSpPr>
      <dsp:spPr>
        <a:xfrm>
          <a:off x="0" y="0"/>
          <a:ext cx="10104386" cy="8978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b="1" i="1" kern="1200" smtClean="0"/>
        </a:p>
        <a:p>
          <a:pPr marL="0" marR="0" lvl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800" i="1" u="sng" kern="1200" smtClean="0"/>
            <a:t>Реализация инвестиционного проекта, осуществление инвестиций и предоставление инвестиционных преференций</a:t>
          </a:r>
          <a:r>
            <a:rPr lang="ru-RU" sz="2800" i="1" kern="1200" smtClean="0"/>
            <a:t>. </a:t>
          </a:r>
        </a:p>
        <a:p>
          <a:pPr marL="0" marR="0" lvl="0" indent="0" algn="l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i="1" kern="1200" dirty="0" smtClean="0"/>
        </a:p>
      </dsp:txBody>
      <dsp:txXfrm>
        <a:off x="43831" y="43831"/>
        <a:ext cx="10016724" cy="810228"/>
      </dsp:txXfrm>
    </dsp:sp>
    <dsp:sp modelId="{A24008C5-B8CE-4988-8DCC-5D2126528044}">
      <dsp:nvSpPr>
        <dsp:cNvPr id="0" name=""/>
        <dsp:cNvSpPr/>
      </dsp:nvSpPr>
      <dsp:spPr>
        <a:xfrm>
          <a:off x="0" y="914610"/>
          <a:ext cx="10104386" cy="14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814" tIns="10160" rIns="56896" bIns="1016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800" kern="1200" dirty="0"/>
        </a:p>
      </dsp:txBody>
      <dsp:txXfrm>
        <a:off x="0" y="914610"/>
        <a:ext cx="10104386" cy="14535"/>
      </dsp:txXfrm>
    </dsp:sp>
    <dsp:sp modelId="{45E9D9D7-C3E6-487F-B39F-957B3F906260}">
      <dsp:nvSpPr>
        <dsp:cNvPr id="0" name=""/>
        <dsp:cNvSpPr/>
      </dsp:nvSpPr>
      <dsp:spPr>
        <a:xfrm>
          <a:off x="0" y="841043"/>
          <a:ext cx="10104386" cy="133055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b="1" i="1" kern="1200" smtClean="0"/>
        </a:p>
        <a:p>
          <a:pPr marL="0" marR="0" lvl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2000" b="1" i="1" kern="1200" smtClean="0"/>
        </a:p>
        <a:p>
          <a:pPr marL="0" marR="0" lvl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i="1" kern="1200" smtClean="0"/>
            <a:t>ПОДГОТОВКА</a:t>
          </a:r>
        </a:p>
        <a:p>
          <a:pPr marL="0" marR="0" lvl="0" indent="0" algn="ctr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i="1" kern="1200" smtClean="0"/>
            <a:t>десять рабочих дней </a:t>
          </a:r>
          <a:r>
            <a:rPr lang="ru-RU" sz="2000" i="1" kern="1200" smtClean="0"/>
            <a:t>со дня принятия решения о предоставлении инвестиционных преференций подготавливает для подписания инвестиционный контракт с учетом положений модельного контракта.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smtClean="0"/>
        </a:p>
        <a:p>
          <a:pPr lvl="0">
            <a:spcBef>
              <a:spcPct val="0"/>
            </a:spcBef>
          </a:pPr>
          <a:endParaRPr lang="ru-RU" sz="2000" i="1" kern="1200" dirty="0"/>
        </a:p>
      </dsp:txBody>
      <dsp:txXfrm>
        <a:off x="64952" y="905995"/>
        <a:ext cx="9974482" cy="1200649"/>
      </dsp:txXfrm>
    </dsp:sp>
    <dsp:sp modelId="{E069117A-9A34-4230-9064-58E19D1B2D90}">
      <dsp:nvSpPr>
        <dsp:cNvPr id="0" name=""/>
        <dsp:cNvSpPr/>
      </dsp:nvSpPr>
      <dsp:spPr>
        <a:xfrm>
          <a:off x="0" y="2180558"/>
          <a:ext cx="10104386" cy="1071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i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РЕГИСТРАЦИЯ и ВСТУПЛЕНИЕ В СИЛУ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/>
            <a:t>пять рабочих дней </a:t>
          </a:r>
          <a:r>
            <a:rPr lang="ru-RU" sz="2000" i="1" kern="1200" dirty="0" smtClean="0"/>
            <a:t>со дня подписания, вступление в силу со дня его регистрации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i="1" kern="1200" dirty="0"/>
        </a:p>
      </dsp:txBody>
      <dsp:txXfrm>
        <a:off x="52284" y="2232842"/>
        <a:ext cx="9999818" cy="96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27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26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2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73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72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31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87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10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32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99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61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3E949-DE9B-49B4-896E-D319A9F527D4}" type="datetimeFigureOut">
              <a:rPr lang="ru-RU" smtClean="0"/>
              <a:t>07.09.2019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5A4BB-2E98-4194-A9D3-F1EF16813C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40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jl:1024035.64010000.1004375876_0" TargetMode="External"/><Relationship Id="rId7" Type="http://schemas.openxmlformats.org/officeDocument/2006/relationships/hyperlink" Target="jl:39864963.100.1004942108_0" TargetMode="External"/><Relationship Id="rId2" Type="http://schemas.openxmlformats.org/officeDocument/2006/relationships/hyperlink" Target="jl:1024035.10012.1004942238_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jl:39082703.1760000.1006049855_0" TargetMode="External"/><Relationship Id="rId5" Type="http://schemas.openxmlformats.org/officeDocument/2006/relationships/hyperlink" Target="jl:36148637.4120000.1006049241_0" TargetMode="External"/><Relationship Id="rId4" Type="http://schemas.openxmlformats.org/officeDocument/2006/relationships/hyperlink" Target="jl:30092011.0%2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jl:38660892.1.1004952305_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jl:38259854.2940000.1004795050_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6811" y="9902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/>
              <a:t>ОСНОВНЫЕ НАПРАВЛЕНИЯ И ВИДЫ ГОСУДАРСТВЕННОЙ </a:t>
            </a:r>
            <a:br>
              <a:rPr lang="ru-RU" b="1" i="1" dirty="0" smtClean="0"/>
            </a:br>
            <a:r>
              <a:rPr lang="ru-RU" b="1" i="1" dirty="0" smtClean="0"/>
              <a:t>ПОДДЕРЖКИ ЧАСТНОГО ПРЕДПРИНИМАТЕЛЬСТВА</a:t>
            </a:r>
            <a:endParaRPr lang="ru-RU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39631"/>
              </p:ext>
            </p:extLst>
          </p:nvPr>
        </p:nvGraphicFramePr>
        <p:xfrm>
          <a:off x="454090" y="1438447"/>
          <a:ext cx="11737910" cy="402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4477"/>
                <a:gridCol w="3170749"/>
                <a:gridCol w="2698207"/>
                <a:gridCol w="2934477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/>
                        <a:t>ГОСУДАРСТВЕННАЯ ПОДДЕРЖКА МАЛОГО И СРЕДНЕГО ПРЕДПРИНИМАТЕЛЬСТВА</a:t>
                      </a:r>
                      <a:endParaRPr lang="ru-RU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kern="1200" dirty="0">
                          <a:effectLst/>
                        </a:rPr>
                        <a:t>ГОСУДАРСТВЕННАЯ ПОДДЕРЖКА АГРОПРОМЫШЛЕННОГО КОМПЛЕКСА И </a:t>
                      </a:r>
                      <a:r>
                        <a:rPr lang="ru-RU" sz="1600" i="1" dirty="0"/>
                        <a:t/>
                      </a:r>
                      <a:br>
                        <a:rPr lang="ru-RU" sz="1600" i="1" dirty="0"/>
                      </a:br>
                      <a:r>
                        <a:rPr lang="ru-RU" sz="1600" i="1" kern="1200" dirty="0">
                          <a:effectLst/>
                        </a:rPr>
                        <a:t>НЕСЕЛЬСКОХОЗЯЙСТВЕННЫХ ВИДОВ ПРЕДПРИНИМАТЕЛЬСКОЙ ДЕЯТЕЛЬНОСТИ </a:t>
                      </a:r>
                      <a:r>
                        <a:rPr lang="ru-RU" sz="1600" i="1" dirty="0"/>
                        <a:t/>
                      </a:r>
                      <a:br>
                        <a:rPr lang="ru-RU" sz="1600" i="1" dirty="0"/>
                      </a:br>
                      <a:r>
                        <a:rPr lang="ru-RU" sz="1600" i="1" kern="1200" dirty="0">
                          <a:effectLst/>
                        </a:rPr>
                        <a:t>В СЕЛЬСКОЙ МЕСТНОСТИ</a:t>
                      </a:r>
                      <a:endParaRPr lang="ru-RU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kern="1200" dirty="0">
                          <a:effectLst/>
                        </a:rPr>
                        <a:t>ГОСУДАРСТВЕННАЯ ПОДДЕРЖКА ИНДУСТРИАЛЬНО-ИННОВАЦИОННОЙ ДЕЯТЕЛЬНОСТИ</a:t>
                      </a:r>
                      <a:r>
                        <a:rPr lang="ru-RU" sz="1600" i="1" dirty="0"/>
                        <a:t/>
                      </a:r>
                      <a:br>
                        <a:rPr lang="ru-RU" sz="1600" i="1" dirty="0"/>
                      </a:br>
                      <a:r>
                        <a:rPr lang="ru-RU" sz="1600" i="1" dirty="0"/>
                        <a:t/>
                      </a:r>
                      <a:br>
                        <a:rPr lang="ru-RU" sz="1600" i="1" dirty="0"/>
                      </a:br>
                      <a:endParaRPr lang="ru-RU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kern="1200" dirty="0">
                          <a:effectLst/>
                        </a:rPr>
                        <a:t>ГОСУДАРСТВЕННАЯ ПОДДЕРЖКА ИНВЕСТИЦИОННОЙ ДЕЯТЕЛЬНОСТИ</a:t>
                      </a:r>
                      <a:r>
                        <a:rPr lang="ru-RU" sz="1600" i="1" dirty="0"/>
                        <a:t/>
                      </a:r>
                      <a:br>
                        <a:rPr lang="ru-RU" sz="1600" i="1" dirty="0"/>
                      </a:br>
                      <a:r>
                        <a:rPr lang="ru-RU" sz="1600" i="1" dirty="0"/>
                        <a:t/>
                      </a:r>
                      <a:br>
                        <a:rPr lang="ru-RU" sz="1600" i="1" dirty="0"/>
                      </a:br>
                      <a:endParaRPr lang="ru-RU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i="1" kern="1200" dirty="0"/>
                        <a:t>1)Создание условий для использования государственных ресурсов;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i="1" kern="1200" dirty="0"/>
                        <a:t>2) установление упрощенного порядка государственной регистрации и ликвидации;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i="1" kern="1200" dirty="0"/>
                        <a:t>3) установление оптимального режима налогообложения и т.д.</a:t>
                      </a:r>
                      <a:endParaRPr lang="ru-RU" sz="14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27051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kern="1200" dirty="0"/>
                        <a:t>1) развития кредитования в сфере агропромышленного комплекса и сельских территорий;</a:t>
                      </a:r>
                    </a:p>
                    <a:p>
                      <a:pPr marL="0" marR="0" indent="27051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kern="1200" dirty="0"/>
                        <a:t>2) субсидирования агропромышленного комплекса;</a:t>
                      </a:r>
                    </a:p>
                    <a:p>
                      <a:pPr marL="0" marR="0" indent="27051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kern="1200" dirty="0"/>
                        <a:t>3) закупа сельскохозяйственной продукции по гарантированной закупочной цене;</a:t>
                      </a:r>
                    </a:p>
                    <a:p>
                      <a:pPr marL="0" marR="0" indent="27051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i="1" kern="1200" dirty="0"/>
                        <a:t>4) технического оснащения агропромышленного комплекса;</a:t>
                      </a:r>
                      <a:endParaRPr lang="ru-RU" sz="14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kern="1200" dirty="0"/>
                        <a:t>1) финансирование, включая </a:t>
                      </a:r>
                      <a:r>
                        <a:rPr lang="ru-RU" sz="1400" i="1" kern="1200" dirty="0" err="1"/>
                        <a:t>софинансирование</a:t>
                      </a:r>
                      <a:r>
                        <a:rPr lang="ru-RU" sz="1400" i="1" kern="1200" dirty="0"/>
                        <a:t> проектов, лизинговое финансирование;</a:t>
                      </a:r>
                    </a:p>
                    <a:p>
                      <a:pPr algn="l"/>
                      <a:r>
                        <a:rPr lang="ru-RU" sz="1400" i="1" kern="1200" dirty="0"/>
                        <a:t>2) предоставление гарантийных обязательств и поручительств по займам;</a:t>
                      </a:r>
                    </a:p>
                    <a:p>
                      <a:pPr algn="l"/>
                      <a:r>
                        <a:rPr lang="ru-RU" sz="1400" i="1" kern="1200" dirty="0"/>
                        <a:t>3) кредитование через финансовые институты; и т.д.</a:t>
                      </a:r>
                    </a:p>
                    <a:p>
                      <a:pPr algn="l"/>
                      <a:endParaRPr lang="ru-RU" sz="14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kern="1200" dirty="0"/>
                        <a:t>Инвестиционные преференции</a:t>
                      </a:r>
                      <a:endParaRPr lang="ru-RU" sz="14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252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5"/>
          <p:cNvSpPr txBox="1">
            <a:spLocks/>
          </p:cNvSpPr>
          <p:nvPr/>
        </p:nvSpPr>
        <p:spPr>
          <a:xfrm>
            <a:off x="12701" y="248753"/>
            <a:ext cx="12179299" cy="3979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mtClean="0"/>
              <a:t>НАЛОГОВЫЕ ПРЕФЕРЕНЦИИ</a:t>
            </a:r>
            <a:endParaRPr lang="ru-RU" dirty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227733" y="6604000"/>
            <a:ext cx="1964266" cy="254000"/>
          </a:xfrm>
        </p:spPr>
        <p:txBody>
          <a:bodyPr/>
          <a:lstStyle/>
          <a:p>
            <a:fld id="{06690157-0765-4A7F-B34E-AEA284B34A45}" type="slidenum">
              <a:rPr lang="ru-RU" smtClean="0">
                <a:solidFill>
                  <a:schemeClr val="tx1"/>
                </a:solidFill>
              </a:rPr>
              <a:pPr/>
              <a:t>10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466964"/>
              </p:ext>
            </p:extLst>
          </p:nvPr>
        </p:nvGraphicFramePr>
        <p:xfrm>
          <a:off x="1103195" y="646685"/>
          <a:ext cx="10658877" cy="62780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88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3914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ОСВОБОЖДЕНИЕ</a:t>
                      </a:r>
                      <a:r>
                        <a:rPr lang="ru-RU" sz="1600" baseline="0" dirty="0"/>
                        <a:t> ИМПОРТА ОТ </a:t>
                      </a:r>
                      <a:r>
                        <a:rPr lang="ru-RU" sz="1600" dirty="0"/>
                        <a:t>НДС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1815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400" kern="1200" dirty="0"/>
                        <a:t>Освобождается от НДС импорт</a:t>
                      </a:r>
                      <a:r>
                        <a:rPr lang="ru-RU" sz="1400" kern="1200" baseline="0" dirty="0"/>
                        <a:t> сырья и (или) материалов в рамках инвестиционного контракта (за исключением инвестиционного приоритетного проекта и инвестиционного стратегического проекта) при одновременном соответствии следующим условиям: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baseline="0" dirty="0"/>
                        <a:t>сырье и (или) материалы включены в перечень сырья и (или) материалов, импорт которых освобождается от налога на добавленную стоимость в рамках инвестиционного контракта, утвержденный уполномоченным государственным органом по инвестициям по согласованию с центральным уполномоченным органом по государственному планированию и уполномоченным органом (Приказ № </a:t>
                      </a:r>
                      <a:r>
                        <a:rPr lang="ru-RU" sz="1400" kern="1200" baseline="0" dirty="0" smtClean="0"/>
                        <a:t>140</a:t>
                      </a:r>
                      <a:r>
                        <a:rPr lang="en-US" sz="1400" kern="1200" baseline="0" dirty="0" smtClean="0"/>
                        <a:t> </a:t>
                      </a:r>
                      <a:r>
                        <a:rPr lang="ru-RU" sz="1400" kern="1200" baseline="0" smtClean="0"/>
                        <a:t>от 27 февраля 2018 года );</a:t>
                      </a:r>
                      <a:endParaRPr lang="ru-RU" sz="1400" kern="1200" baseline="0" dirty="0"/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baseline="0" dirty="0"/>
                        <a:t>ввоз сырья и (или) материалов оформлен документами, предусмотренными таможенным законодательством Евразийского экономического союза и (или) таможенным законодательством Республики Казахстан;</a:t>
                      </a:r>
                    </a:p>
                    <a:p>
                      <a:pPr marL="171450" indent="-171450" algn="just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baseline="0" dirty="0"/>
                        <a:t>ввезенные сырье и (или) материалы будут использованы плательщиком налога на добавленную стоимость в пределах срока исковой давности исключительно при осуществлении деятельности в рамках инвестиционного контракта.</a:t>
                      </a:r>
                    </a:p>
                    <a:p>
                      <a:pPr marL="0" algn="just" defTabSz="914400" rtl="0" eaLnBrk="1" latinLnBrk="0" hangingPunct="1"/>
                      <a:r>
                        <a:rPr lang="ru-RU" sz="1200" kern="1200" baseline="0" dirty="0"/>
                        <a:t>Освобождение от налога на добавленную стоимость импорта сырья и (или) материалов в рамках инвестиционного контракта предоставляется юридическим лицам Республики Казахстан на срок в течение пяти последовательных лет, начиная с 1 числа месяца, в котором введены в эксплуатацию фиксированные активы, предусмотренные в рабочей программе, являющейся приложением к инвестиционному контракту, заключенному в соответствии с законодательством Республики Казахстан в сфере предпринимательства.  В случае, если рабочей программой предусматривается ввод двух и более фиксированных активов, исчисление срока освобождения от уплаты от налога на добавленную стоимость импорта сырья и (или) материалов в рамках инвестиционного контракта производится начиная с 1 числа месяца, в котором введен в эксплуатацию первый фиксированный актив по рабочей программе.</a:t>
                      </a:r>
                      <a:endParaRPr lang="ru-RU" sz="120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16564"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baseline="0" dirty="0"/>
                        <a:t>Освобождается от НДС импорт  сырья и (или) материалов в составе транспортных средств и (или) сельскохозяйственной техники, помещенных под таможенную процедуру свободного склада в рамках заключенного специального инвестиционного контракта с уполномоченным органом по инвестициям юридическим лицом, являющимся: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baseline="0" dirty="0"/>
                        <a:t>производителем транспортных средств, заключившим соглашение о промышленной сборке моторных транспортных средств с уполномоченным органом в области государственной поддержки индустриально-инновационной деятельности;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baseline="0" dirty="0"/>
                        <a:t>производителем сельскохозяйственной техники.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kern="1200" baseline="0" dirty="0"/>
                        <a:t>Юридическое лицо, заключившее специальный инвестиционный контракт с уполномоченным органом по инвестициям, вправе применить освобождение от уплаты налога на добавленную стоимость при импорте товаров в составе готовой продукции, произведенной на территории специальной экономической зоны или свободного склада, при соблюдении следующих условий: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kern="1200" baseline="0" dirty="0"/>
                        <a:t>1) товары помещены под таможенную процедуру свободной таможенной зоны или свободного склада;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kern="1200" baseline="0" dirty="0"/>
                        <a:t>2) таможенная процедура свободной таможенной зоны или свободного склада завершается таможенной процедурой выпуска для внутреннего потребления;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kern="1200" baseline="0" dirty="0"/>
                        <a:t>3) осуществлена идентификация товаров в составе готовой продукции в соответствии с таможенным законодательством Республики Казахстан.</a:t>
                      </a:r>
                      <a:endParaRPr lang="ru-RU" sz="1200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042" y="646685"/>
            <a:ext cx="923330" cy="621131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just"/>
            <a:r>
              <a:rPr lang="ru-RU" sz="1400" b="1" dirty="0"/>
              <a:t> </a:t>
            </a:r>
            <a:r>
              <a:rPr lang="ru-RU" sz="1600" b="1" dirty="0"/>
              <a:t>СПЕЦИАЛЬНЫЙ         ИНВЕСТИЦИОННЫЙ ПРОЕКТ           ИНВЕСТИЦИОННЫЙ ПРОЕКТ </a:t>
            </a:r>
          </a:p>
          <a:p>
            <a:pPr algn="just"/>
            <a:r>
              <a:rPr lang="ru-RU" sz="1600" b="1" dirty="0"/>
              <a:t>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39680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701" y="320944"/>
            <a:ext cx="12179297" cy="3727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+mn-lt"/>
              </a:rPr>
              <a:t>ИНВЕСТИЦИОННЫЕ ПРЕФЕРЕНЦИИ</a:t>
            </a:r>
          </a:p>
        </p:txBody>
      </p:sp>
      <p:sp>
        <p:nvSpPr>
          <p:cNvPr id="5" name="Текст 5"/>
          <p:cNvSpPr txBox="1">
            <a:spLocks/>
          </p:cNvSpPr>
          <p:nvPr/>
        </p:nvSpPr>
        <p:spPr>
          <a:xfrm>
            <a:off x="12701" y="320944"/>
            <a:ext cx="11867817" cy="59267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pPr algn="ctr"/>
            <a:endParaRPr lang="ru-RU" sz="4000" dirty="0" smtClean="0"/>
          </a:p>
          <a:p>
            <a:pPr algn="ctr"/>
            <a:r>
              <a:rPr lang="ru-RU" sz="14400" dirty="0" smtClean="0"/>
              <a:t>Инвестиционная субсидия</a:t>
            </a:r>
            <a:endParaRPr lang="ru-RU" sz="14400" dirty="0"/>
          </a:p>
        </p:txBody>
      </p:sp>
      <p:sp>
        <p:nvSpPr>
          <p:cNvPr id="6" name="Объект 3"/>
          <p:cNvSpPr>
            <a:spLocks noGrp="1"/>
          </p:cNvSpPr>
          <p:nvPr>
            <p:ph sz="half" idx="4294967295"/>
          </p:nvPr>
        </p:nvSpPr>
        <p:spPr>
          <a:xfrm>
            <a:off x="188493" y="1293307"/>
            <a:ext cx="6693569" cy="5408061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b="1" dirty="0"/>
              <a:t>ОБЪЕМ ИНВЕСТИЦИЙ</a:t>
            </a:r>
          </a:p>
          <a:p>
            <a:pPr marL="0" indent="0" algn="just">
              <a:buNone/>
            </a:pPr>
            <a:r>
              <a:rPr lang="ru-RU" sz="800" dirty="0"/>
              <a:t>1</a:t>
            </a:r>
            <a:r>
              <a:rPr lang="ru-RU" sz="7200" dirty="0"/>
              <a:t>Инвестиционной субсидией является вид бюджетной субсидии, предоставляемой в качестве инвестиционной преференции на безвозмездной и безвозвратной основе юридическому лицу Республики Казахстан, заключившему инвестиционный контракт, предусматривающий осуществление инвестиций в размере не менее </a:t>
            </a:r>
            <a:r>
              <a:rPr lang="ru-RU" sz="7200" dirty="0" err="1"/>
              <a:t>пятимиллионнократного</a:t>
            </a:r>
            <a:r>
              <a:rPr lang="ru-RU" sz="7200" dirty="0"/>
              <a:t> размера месячного расчетного показателя .</a:t>
            </a:r>
          </a:p>
          <a:p>
            <a:pPr marL="0" indent="0" algn="ctr">
              <a:buNone/>
            </a:pPr>
            <a:r>
              <a:rPr lang="ru-RU" sz="7200" b="1" dirty="0"/>
              <a:t>РЕШЕНИЕ ПРАВИТЕЛЬСТВА</a:t>
            </a:r>
          </a:p>
          <a:p>
            <a:pPr marL="0" indent="0" algn="just">
              <a:buNone/>
            </a:pPr>
            <a:r>
              <a:rPr lang="ru-RU" sz="7200" dirty="0"/>
              <a:t>В целях содействия региональному развитию инвестиционная субсидия предоставляется на основании решения Правительства Республики Казахстан инвестору, реализующему инвестиционный приоритетный проект.</a:t>
            </a:r>
          </a:p>
          <a:p>
            <a:pPr marL="0" indent="0" algn="ctr">
              <a:buNone/>
            </a:pPr>
            <a:r>
              <a:rPr lang="ru-RU" sz="7200" b="1" dirty="0"/>
              <a:t>РАЗМЕР</a:t>
            </a:r>
          </a:p>
          <a:p>
            <a:pPr marL="0" marR="0" indent="252095" algn="just">
              <a:spcBef>
                <a:spcPts val="0"/>
              </a:spcBef>
              <a:spcAft>
                <a:spcPts val="0"/>
              </a:spcAft>
            </a:pPr>
            <a:r>
              <a:rPr lang="ru-RU" sz="7200" dirty="0"/>
              <a:t>Инвестиционная субсидия предоставляется путем возмещения до тридцати процентов стоимости строительно-монтажных работ и приобретения оборудования без учета налога на добавленную стоимость и акцизов, предусмотренных рабочей программой инвестиционного контракта.</a:t>
            </a:r>
          </a:p>
          <a:p>
            <a:pPr marL="0" marR="0" indent="252095" algn="just">
              <a:spcBef>
                <a:spcPts val="0"/>
              </a:spcBef>
              <a:spcAft>
                <a:spcPts val="0"/>
              </a:spcAft>
            </a:pPr>
            <a:r>
              <a:rPr lang="ru-RU" sz="7200" dirty="0"/>
              <a:t>Выплата инвестиционной субсидии по фактическим затратам строительно-монтажных работ и приобретения оборудования осуществляется на основании подтверждающих документов, но не превышает стоимость затрат, предусмотренных </a:t>
            </a:r>
            <a:r>
              <a:rPr lang="ru-RU" sz="7200" dirty="0" err="1">
                <a:hlinkClick r:id="rId2" action="ppaction://hlinkfile" tooltip="Закон Республики Казахстан от 16 июля 2001 года № 242-II «Об архитектурной, градостроительной и строительной деятельности в Республике Казахстан» (с изменениями и дополнениями по состоянию на 25.12.2017 г.)"/>
              </a:rPr>
              <a:t>предпроектной</a:t>
            </a:r>
            <a:r>
              <a:rPr lang="ru-RU" sz="7200" dirty="0">
                <a:hlinkClick r:id="rId2" action="ppaction://hlinkfile" tooltip="Закон Республики Казахстан от 16 июля 2001 года № 242-II «Об архитектурной, градостроительной и строительной деятельности в Республике Казахстан» (с изменениями и дополнениями по состоянию на 25.12.2017 г.)"/>
              </a:rPr>
              <a:t> документацией</a:t>
            </a:r>
            <a:r>
              <a:rPr lang="ru-RU" sz="7200" dirty="0"/>
              <a:t>, имеющей заключение государственной экспертизы в порядке, определенном </a:t>
            </a:r>
            <a:r>
              <a:rPr lang="ru-RU" sz="7200" dirty="0">
                <a:hlinkClick r:id="rId3" action="ppaction://hlinkfile" tooltip="Закон Республики Казахстан от 16 июля 2001 года № 242-II «Об архитектурной, градостроительной и строительной деятельности в Республике Казахстан» (с изменениями и дополнениями по состоянию на 25.12.2017 г.)"/>
              </a:rPr>
              <a:t>законодательством</a:t>
            </a:r>
            <a:r>
              <a:rPr lang="ru-RU" sz="7200" dirty="0"/>
              <a:t> Республики Казахстан.</a:t>
            </a:r>
          </a:p>
          <a:p>
            <a:pPr marL="0" indent="0" algn="just">
              <a:buNone/>
            </a:pPr>
            <a:endParaRPr lang="ru-RU" sz="72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>
              <a:buNone/>
            </a:pPr>
            <a:endParaRPr lang="ru-RU" sz="4400" dirty="0"/>
          </a:p>
        </p:txBody>
      </p:sp>
      <p:sp>
        <p:nvSpPr>
          <p:cNvPr id="7" name="Объект 4"/>
          <p:cNvSpPr>
            <a:spLocks noGrp="1"/>
          </p:cNvSpPr>
          <p:nvPr>
            <p:ph sz="quarter" idx="4294967295"/>
          </p:nvPr>
        </p:nvSpPr>
        <p:spPr>
          <a:xfrm>
            <a:off x="7135564" y="1293307"/>
            <a:ext cx="4897638" cy="179985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800" b="1" dirty="0"/>
              <a:t>ПРИОРИТЕТНЫЕ ВИДЫ ДЕЯТЕЛЬНОСТИ</a:t>
            </a:r>
          </a:p>
          <a:p>
            <a:pPr algn="just"/>
            <a:r>
              <a:rPr lang="ru-RU" sz="1800" dirty="0"/>
              <a:t>Инвестиционная субсидия предоставляется по </a:t>
            </a:r>
            <a:r>
              <a:rPr lang="ru-RU" sz="1800" b="1" u="sng" dirty="0"/>
              <a:t>приоритетным видам деятельности</a:t>
            </a:r>
            <a:r>
              <a:rPr lang="ru-RU" sz="1800" dirty="0"/>
              <a:t>, определенным Правительством Республики Казахстан для предоставления инвестиционной субсидии. (</a:t>
            </a:r>
            <a:r>
              <a:rPr lang="ru-RU" sz="1200" dirty="0"/>
              <a:t>часть  3 Постановления от 14.01.2016 № 13</a:t>
            </a:r>
            <a:r>
              <a:rPr lang="ru-RU" sz="1800" dirty="0"/>
              <a:t>)</a:t>
            </a:r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7239820" y="3078310"/>
            <a:ext cx="4793382" cy="370750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7200" b="1" dirty="0"/>
              <a:t>ДОКУМЕНТЫ</a:t>
            </a:r>
          </a:p>
          <a:p>
            <a:pPr algn="just"/>
            <a:r>
              <a:rPr lang="ru-RU" sz="4800" dirty="0"/>
              <a:t>1) первичные учетные документы, оформленные в соответствии с </a:t>
            </a:r>
            <a:r>
              <a:rPr lang="ru-RU" sz="4800" dirty="0">
                <a:hlinkClick r:id="rId4" action="ppaction://hlinkfile"/>
              </a:rPr>
              <a:t>законодательством</a:t>
            </a:r>
            <a:r>
              <a:rPr lang="ru-RU" sz="4800" dirty="0"/>
              <a:t> Республики Казахстан о бухгалтерском учете и финансовой отчетности;</a:t>
            </a:r>
          </a:p>
          <a:p>
            <a:pPr algn="just"/>
            <a:r>
              <a:rPr lang="ru-RU" sz="4800" dirty="0"/>
              <a:t>2) счета-фактуры, оформленные в соответствии с </a:t>
            </a:r>
            <a:r>
              <a:rPr lang="ru-RU" sz="4800" dirty="0">
                <a:hlinkClick r:id="rId5" action="ppaction://hlinkfile" tooltip="Кодекс Республики Казахстан от 25 декабря 2017 года № 120-VI «О налогах и других обязательных платежах в бюджет (Налоговый кодекс)»"/>
              </a:rPr>
              <a:t>налоговым законодательством</a:t>
            </a:r>
            <a:r>
              <a:rPr lang="ru-RU" sz="4800" dirty="0"/>
              <a:t> Республики Казахстан;</a:t>
            </a:r>
          </a:p>
          <a:p>
            <a:pPr algn="just"/>
            <a:r>
              <a:rPr lang="ru-RU" sz="4800" dirty="0"/>
              <a:t>3) таможенные декларации, оформленные в соответствии с </a:t>
            </a:r>
            <a:r>
              <a:rPr lang="ru-RU" sz="4800" dirty="0">
                <a:hlinkClick r:id="rId6" action="ppaction://hlinkfile" tooltip="Кодекс Республики Казахстан от 26 декабря 2017 года № 123-VI «О таможенном регулировании в Республике Казахстан»"/>
              </a:rPr>
              <a:t>таможенным законодательством</a:t>
            </a:r>
            <a:r>
              <a:rPr lang="ru-RU" sz="4800" dirty="0"/>
              <a:t> Республики Казахстан.</a:t>
            </a:r>
          </a:p>
          <a:p>
            <a:pPr algn="just"/>
            <a:r>
              <a:rPr lang="ru-RU" sz="4800" dirty="0"/>
              <a:t>5. График и годовые объемы выплат инвестиционной субсидии устанавливаются в рамках инвестиционного контракта путем распределения инвестиционной субсидии равными долями на период не менее трех лет, но не более срока действия инвестиционного контракта.</a:t>
            </a:r>
          </a:p>
          <a:p>
            <a:pPr algn="just"/>
            <a:r>
              <a:rPr lang="ru-RU" sz="4800" dirty="0"/>
              <a:t>6. Выплата инвестиционной субсидии осуществляется по согласованию с местным исполнительным органом области, города республиканского значения и столицы по месту реализации проекта после ввода производства в эксплуатацию в полном объеме при условии выполнения производственных показателей, установленных инвестиционным контрактом.</a:t>
            </a:r>
          </a:p>
          <a:p>
            <a:pPr algn="just"/>
            <a:r>
              <a:rPr lang="ru-RU" sz="4800" dirty="0"/>
              <a:t>7. </a:t>
            </a:r>
            <a:r>
              <a:rPr lang="ru-RU" sz="4800" dirty="0">
                <a:hlinkClick r:id="rId7" action="ppaction://hlinkfile" tooltip="Постановление Правительства Республики Казахстан от 29 декабря 2015 года № 1120 «Об утверждении Правил предоставления инвестиционной субсидии»"/>
              </a:rPr>
              <a:t>Правила</a:t>
            </a:r>
            <a:r>
              <a:rPr lang="ru-RU" sz="4800" dirty="0"/>
              <a:t> предоставления инвестиционной субсидии утверждаются Правительством Республики Казахстан.</a:t>
            </a:r>
          </a:p>
        </p:txBody>
      </p:sp>
    </p:spTree>
    <p:extLst>
      <p:ext uri="{BB962C8B-B14F-4D97-AF65-F5344CB8AC3E}">
        <p14:creationId xmlns:p14="http://schemas.microsoft.com/office/powerpoint/2010/main" val="4164909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839788" y="240632"/>
            <a:ext cx="3932237" cy="1816768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/>
              <a:t>Заявка на предоставление инвестиционных преференций</a:t>
            </a:r>
            <a:endParaRPr lang="ru-RU" sz="1600" b="1" dirty="0"/>
          </a:p>
        </p:txBody>
      </p:sp>
      <p:sp>
        <p:nvSpPr>
          <p:cNvPr id="5" name="Объект 5"/>
          <p:cNvSpPr>
            <a:spLocks noGrp="1"/>
          </p:cNvSpPr>
          <p:nvPr>
            <p:ph idx="1"/>
          </p:nvPr>
        </p:nvSpPr>
        <p:spPr>
          <a:xfrm>
            <a:off x="5173134" y="388578"/>
            <a:ext cx="6848820" cy="616016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/>
              <a:t>Заявка по установленной форме регистрируется при наличии:</a:t>
            </a:r>
          </a:p>
          <a:p>
            <a:pPr algn="just"/>
            <a:r>
              <a:rPr lang="ru-RU" sz="1600" i="1" dirty="0"/>
              <a:t>1) справки о государственной регистрации (перерегистрации) юридического лица;</a:t>
            </a:r>
          </a:p>
          <a:p>
            <a:pPr algn="just"/>
            <a:r>
              <a:rPr lang="ru-RU" sz="1600" i="1" dirty="0"/>
              <a:t>2) копии устава юридического лица, заверенной подписью руководителя и печатью юридического лица (при ее наличии);</a:t>
            </a:r>
          </a:p>
          <a:p>
            <a:pPr algn="just"/>
            <a:r>
              <a:rPr lang="ru-RU" sz="1600" i="1" dirty="0"/>
              <a:t>3) бизнес-плана инвестиционного проекта, составленного в соответствии с требованиями, устанавливаемыми уполномоченным органом по инвестициям;</a:t>
            </a:r>
          </a:p>
          <a:p>
            <a:pPr algn="just"/>
            <a:r>
              <a:rPr lang="ru-RU" sz="1600" i="1" dirty="0"/>
              <a:t>4) </a:t>
            </a:r>
            <a:r>
              <a:rPr lang="ru-RU" sz="1600" i="1" dirty="0" smtClean="0"/>
              <a:t>документов</a:t>
            </a:r>
            <a:r>
              <a:rPr lang="ru-RU" sz="1600" i="1" dirty="0"/>
              <a:t>, подтверждающих размер (стоимость) запрашиваемого подавшим заявку юридическим лицом Республики Казахстан государственного натурного гранта и предварительное согласование его предоставления;</a:t>
            </a:r>
          </a:p>
          <a:p>
            <a:pPr algn="just"/>
            <a:r>
              <a:rPr lang="ru-RU" sz="1600" i="1" dirty="0"/>
              <a:t>6) заключение экспертизы </a:t>
            </a:r>
            <a:r>
              <a:rPr lang="ru-RU" sz="1600" i="1" dirty="0" err="1"/>
              <a:t>предпроектной</a:t>
            </a:r>
            <a:r>
              <a:rPr lang="ru-RU" sz="1600" i="1" dirty="0"/>
              <a:t> и (или) проектной документации, в случае, если заявка на предоставление инвестиционных преференций </a:t>
            </a:r>
            <a:r>
              <a:rPr lang="ru-RU" sz="1600" b="1" i="1" dirty="0"/>
              <a:t>предусматривает предоставление преференций по налогам и инвестиционной субсидии</a:t>
            </a:r>
            <a:r>
              <a:rPr lang="ru-RU" sz="1600" i="1" dirty="0"/>
              <a:t>, в течение периода реализации инвестиционного приоритетного проекта в порядке, установленном законодательством Республики Казахстан, заверенное подписью руководителя, печатью юридического лица (при ее наличии). (пункты 1,2  статьи 292  ПК РК</a:t>
            </a:r>
            <a:r>
              <a:rPr lang="ru-RU" sz="1600" i="1" dirty="0" smtClean="0"/>
              <a:t>)</a:t>
            </a:r>
            <a:r>
              <a:rPr lang="en-US" sz="1600" i="1" dirty="0" smtClean="0"/>
              <a:t>;</a:t>
            </a:r>
          </a:p>
          <a:p>
            <a:pPr algn="just"/>
            <a:r>
              <a:rPr lang="en-US" sz="1600" i="1" dirty="0" smtClean="0"/>
              <a:t>7) </a:t>
            </a:r>
            <a:r>
              <a:rPr lang="ru-RU" sz="1600" i="1" dirty="0" smtClean="0"/>
              <a:t>копий </a:t>
            </a:r>
            <a:r>
              <a:rPr lang="ru-RU" sz="1600" i="1" dirty="0"/>
              <a:t>паспорта или документа, удостоверяющего личность привлекаемого иностранного работника (с переводом на казахский или русский язык), трудового договора, заключенного между работодателем и привлекаемым иностранным работником (с переводом на казахский или русский язык), документов, подтверждающих его квалификацию и (или) образование (с переводом на казахский или русский язык).</a:t>
            </a:r>
          </a:p>
          <a:p>
            <a:pPr algn="just"/>
            <a:endParaRPr lang="ru-RU" sz="1600" b="1" dirty="0"/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6" name="Объект 7"/>
          <p:cNvSpPr txBox="1">
            <a:spLocks/>
          </p:cNvSpPr>
          <p:nvPr/>
        </p:nvSpPr>
        <p:spPr>
          <a:xfrm>
            <a:off x="675105" y="2057399"/>
            <a:ext cx="4261601" cy="472841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smtClean="0"/>
              <a:t>ФОРМА </a:t>
            </a:r>
          </a:p>
          <a:p>
            <a:pPr algn="just"/>
            <a:r>
              <a:rPr lang="ru-RU" sz="1600" smtClean="0"/>
              <a:t>Заявка на предоставление инвестиционных преференций принимается и регистрируется по </a:t>
            </a:r>
            <a:r>
              <a:rPr lang="ru-RU" sz="1600" u="sng" smtClean="0">
                <a:hlinkClick r:id="rId2" action="ppaction://hlinkfile" tooltip="Приказ Министра по инвестициям и развитию Республики Казахстан от 30 ноября 2015 года № 1133 «О некоторых вопросах государственной поддержки инвестиций»"/>
              </a:rPr>
              <a:t>форме</a:t>
            </a:r>
            <a:r>
              <a:rPr lang="ru-RU" sz="1600" smtClean="0"/>
              <a:t>, установленной уполномоченным органом по инвестициям</a:t>
            </a:r>
            <a:r>
              <a:rPr lang="ru-RU" sz="1600" i="1" smtClean="0"/>
              <a:t>. (пункт 1 статьи 292 ПК РК). </a:t>
            </a:r>
          </a:p>
          <a:p>
            <a:pPr algn="just"/>
            <a:r>
              <a:rPr lang="ru-RU" sz="1600" b="1" smtClean="0"/>
              <a:t>СРОК</a:t>
            </a:r>
            <a:r>
              <a:rPr lang="ru-RU" sz="1600" smtClean="0"/>
              <a:t>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smtClean="0"/>
              <a:t>Уполномоченный орган по инвестициям, принимает решение о предоставлении инвестиционных преференций  в течение двадцати рабочих дней с момента регистрации заявки. </a:t>
            </a:r>
            <a:r>
              <a:rPr lang="ru-RU" sz="1600" i="1" smtClean="0"/>
              <a:t>(пункт 1 статьи 293 ПК РК)</a:t>
            </a:r>
            <a:r>
              <a:rPr lang="ru-RU" sz="1600" smtClean="0"/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b="1" smtClean="0"/>
              <a:t>ИНВЕСТИЦИОННЫЙ КОНТРАКТ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smtClean="0"/>
              <a:t>Уполномоченный орган по инвестициям в течение десяти рабочих дней со дня принятия решения о предоставлении инвестиционных преференций подготавливает для подписания инвестиционный контракт с учетом положений модельного контракта. </a:t>
            </a:r>
            <a:r>
              <a:rPr lang="ru-RU" sz="1600" i="1" smtClean="0"/>
              <a:t>(пункт  2 статьи 294  ПК РК)</a:t>
            </a:r>
            <a:endParaRPr lang="ru-RU" sz="1600" i="1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058400" y="6612469"/>
            <a:ext cx="2133600" cy="245533"/>
          </a:xfrm>
        </p:spPr>
        <p:txBody>
          <a:bodyPr/>
          <a:lstStyle/>
          <a:p>
            <a:fld id="{06690157-0765-4A7F-B34E-AEA284B34A45}" type="slidenum">
              <a:rPr lang="ru-RU" sz="1600" smtClean="0">
                <a:solidFill>
                  <a:schemeClr val="tx1"/>
                </a:solidFill>
              </a:rPr>
              <a:pPr/>
              <a:t>12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710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666489"/>
              </p:ext>
            </p:extLst>
          </p:nvPr>
        </p:nvGraphicFramePr>
        <p:xfrm>
          <a:off x="1434165" y="1462091"/>
          <a:ext cx="10104386" cy="3352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142316" y="493990"/>
            <a:ext cx="10498667" cy="6000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spc="200" dirty="0"/>
              <a:t>ИНВЕСТИЦИОННЫЙ</a:t>
            </a:r>
            <a:r>
              <a:rPr lang="ru-RU" b="1" dirty="0"/>
              <a:t> </a:t>
            </a:r>
            <a:r>
              <a:rPr lang="ru-RU" b="1" spc="200" dirty="0"/>
              <a:t>КОНТРАКТ</a:t>
            </a:r>
            <a:endParaRPr lang="ru-RU" dirty="0"/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1066458" y="4761180"/>
            <a:ext cx="10786913" cy="12394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dirty="0">
                <a:solidFill>
                  <a:schemeClr val="tx1"/>
                </a:solidFill>
              </a:rPr>
              <a:t>СРОК ДЕЙСТВИЯ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dirty="0">
                <a:solidFill>
                  <a:schemeClr val="tx1"/>
                </a:solidFill>
              </a:rPr>
              <a:t>срок действия инвестиционных преференций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i="1" dirty="0">
                <a:solidFill>
                  <a:schemeClr val="tx1"/>
                </a:solidFill>
              </a:rPr>
              <a:t>Срок окончания работ по рабочей программе должен заканчиваться не позднее чем за девять месяцев до окончания срока действия инвестиционного контракта.</a:t>
            </a:r>
          </a:p>
        </p:txBody>
      </p:sp>
    </p:spTree>
    <p:extLst>
      <p:ext uri="{BB962C8B-B14F-4D97-AF65-F5344CB8AC3E}">
        <p14:creationId xmlns:p14="http://schemas.microsoft.com/office/powerpoint/2010/main" val="3639583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i="1" dirty="0"/>
              <a:t>ПРИВЛЕЧЕНИЕ ИНОСТРАННОЙ РАБОЧЕЙ СИЛЫ</a:t>
            </a:r>
          </a:p>
        </p:txBody>
      </p:sp>
      <p:sp>
        <p:nvSpPr>
          <p:cNvPr id="5" name="Объект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3700" dirty="0"/>
              <a:t>	</a:t>
            </a:r>
            <a:r>
              <a:rPr lang="ru-RU" sz="7400" b="1" i="1" dirty="0"/>
              <a:t>КВОТА И РАЗРЕШЕНИЕ НА ПРИВЛЕЧЕНИЕ ИНОСТРАННОЙ РАБОЧЕЙ СИЛЫ</a:t>
            </a:r>
            <a:endParaRPr lang="ru-RU" sz="7400" b="1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3700" b="1" dirty="0"/>
              <a:t>	</a:t>
            </a:r>
            <a:r>
              <a:rPr lang="ru-RU" sz="5500" b="1" dirty="0"/>
              <a:t>Требование о квотировании иностранной рабочей силы и выдаче разрешений </a:t>
            </a:r>
            <a:r>
              <a:rPr lang="ru-RU" sz="5500" dirty="0"/>
              <a:t>работодателям на привлечение иностранной рабочей силы не распространяются на иностранцев и лиц без гражданства в том числе:</a:t>
            </a:r>
          </a:p>
          <a:p>
            <a:pPr algn="just">
              <a:lnSpc>
                <a:spcPct val="100000"/>
              </a:lnSpc>
            </a:pPr>
            <a:r>
              <a:rPr lang="ru-RU" sz="5500" dirty="0"/>
              <a:t>работающих в организациях Республики Казахстан, заключивших в соответствии с </a:t>
            </a:r>
            <a:r>
              <a:rPr lang="ru-RU" sz="5500" dirty="0">
                <a:hlinkClick r:id="rId2" action="ppaction://hlinkfile" tooltip="Кодекс Республики Казахстан от 29 октября 2015 года № 375-V «Предпринимательский кодекс Республики Казахстан» (с изменениями и дополнениями по состоянию на 06.05.2017 г.)"/>
              </a:rPr>
              <a:t>законодательством</a:t>
            </a:r>
            <a:r>
              <a:rPr lang="ru-RU" sz="5500" dirty="0"/>
              <a:t> Республики Казахстан об инвестициях инвестиционные контракты на реализацию инвестиционного приоритетного проекта,</a:t>
            </a:r>
          </a:p>
          <a:p>
            <a:pPr algn="just">
              <a:lnSpc>
                <a:spcPct val="100000"/>
              </a:lnSpc>
            </a:pPr>
            <a:r>
              <a:rPr lang="ru-RU" sz="5500" dirty="0"/>
              <a:t> а также работающих в организациях, привлекаемых указанными юридическими лицами (либо их подрядчиками) в качестве генерального подрядчика, подрядчика, субподрядчика или исполнителя услуг, в сфере архитектурной, градостроительной и строительной деятельности (включая изыскательскую и проектную деятельность, инжиниринговые услуги),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5500" dirty="0"/>
              <a:t>на срок </a:t>
            </a:r>
            <a:r>
              <a:rPr lang="ru-RU" sz="5500" b="1" i="1" dirty="0"/>
              <a:t>до истечения одного года после ввода объекта инвестиционной деятельности в эксплуатацию в качестве руководителей и специалистов с высшим образованием, а также в качестве квалифицированных рабочих согласно перечню профессий и численности, определяемых в инвестиционных контрактах на реализацию инвестиционного приоритетного проекта.</a:t>
            </a:r>
            <a:r>
              <a:rPr lang="ru-RU" sz="3700" i="1" dirty="0"/>
              <a:t> </a:t>
            </a:r>
            <a:r>
              <a:rPr lang="ru-RU" sz="3700" dirty="0"/>
              <a:t>(</a:t>
            </a:r>
            <a:r>
              <a:rPr lang="ru-RU" sz="1500" i="1" dirty="0"/>
              <a:t>подпункт 3 пункта 2 статьи 32 Закон РК «О занятости населения»)</a:t>
            </a:r>
          </a:p>
        </p:txBody>
      </p:sp>
    </p:spTree>
    <p:extLst>
      <p:ext uri="{BB962C8B-B14F-4D97-AF65-F5344CB8AC3E}">
        <p14:creationId xmlns:p14="http://schemas.microsoft.com/office/powerpoint/2010/main" val="104253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sz="half" idx="1"/>
          </p:nvPr>
        </p:nvSpPr>
        <p:spPr>
          <a:xfrm>
            <a:off x="829735" y="1526909"/>
            <a:ext cx="3733798" cy="50307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9600" dirty="0"/>
          </a:p>
          <a:p>
            <a:pPr algn="just"/>
            <a:endParaRPr lang="ru-RU" sz="3300" dirty="0"/>
          </a:p>
          <a:p>
            <a:pPr algn="just"/>
            <a:endParaRPr lang="ru-RU" sz="2900" dirty="0"/>
          </a:p>
          <a:p>
            <a:pPr algn="just"/>
            <a:endParaRPr lang="ru-RU" sz="2900" dirty="0"/>
          </a:p>
          <a:p>
            <a:pPr algn="just"/>
            <a:endParaRPr lang="ru-RU" dirty="0"/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452487" y="1402401"/>
            <a:ext cx="4761942" cy="515529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8800" i="1" dirty="0" smtClean="0"/>
              <a:t>ИНВЕСТИЦИОННЫЕ ПРЕФЕРЕНЦИИ: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7200" dirty="0" smtClean="0"/>
              <a:t>1) освобождение от обложения таможенными пошлинами;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7200" dirty="0" smtClean="0"/>
              <a:t>2) государственные натурные гранты.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7200" dirty="0" smtClean="0"/>
              <a:t>1) преференции по налогам (КПН (10), земельный налог (10) и налог на имущество (8) для создания новых производств, КПН (3 года) для расширения и обновления;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7200" dirty="0" smtClean="0"/>
              <a:t>2) инвестиционная субсидия.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7200" dirty="0" smtClean="0"/>
              <a:t>Инвестиционная субсидия не предоставляется по инвестиционным приоритетным проектам по расширению и (или) обновлению действующих производств.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9200" i="1" dirty="0" smtClean="0"/>
              <a:t>Получатель: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7200" dirty="0" smtClean="0"/>
              <a:t>Юридическое лицо Республики Казахстан.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9200" i="1" dirty="0" smtClean="0"/>
              <a:t>Виды деятельности: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7200" dirty="0" smtClean="0"/>
              <a:t>Постановление от 14.01.2016 № 13 (части 1 и 2 Перечня)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4800" i="1" dirty="0" smtClean="0"/>
              <a:t>Пункт 2,3 статьи 283</a:t>
            </a:r>
            <a:endParaRPr lang="ru-RU" sz="4800" i="1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06690157-0765-4A7F-B34E-AEA284B34A45}" type="slidenum">
              <a:rPr lang="ru-RU" smtClean="0">
                <a:solidFill>
                  <a:schemeClr val="tx1"/>
                </a:solidFill>
              </a:rPr>
              <a:pPr/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531022"/>
              </p:ext>
            </p:extLst>
          </p:nvPr>
        </p:nvGraphicFramePr>
        <p:xfrm>
          <a:off x="5486957" y="1440659"/>
          <a:ext cx="6561667" cy="5242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1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095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94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5, 000,000 МРП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2,000,000 МРП</a:t>
                      </a:r>
                      <a:endParaRPr lang="ru-RU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67488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600" dirty="0"/>
                        <a:t>Проект по расширению и (или) обновлению действующих производств, предусматривающий осуществление юридическим лицом инвестиций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600" dirty="0"/>
                        <a:t>	в размере не менее </a:t>
                      </a:r>
                      <a:r>
                        <a:rPr lang="ru-RU" sz="1600" dirty="0" err="1"/>
                        <a:t>пятимиллионнократного</a:t>
                      </a:r>
                      <a:r>
                        <a:rPr lang="ru-RU" sz="1600" dirty="0"/>
                        <a:t> размера месячного расчетного показателя (2525 тенге), установленного законом о республиканском бюджете и действующего на дату подачи заявки на предоставление инвестиционных преференций в изменение основных средств, в том числе обновление (реновация, реконструкция, модернизация) действующих производственных мощностей, выпускающих продукцию.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000" dirty="0"/>
                        <a:t>(Статья 284  ПК РК)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600" dirty="0"/>
                        <a:t>Проект по созданию новых производств, предусматривающий осуществление юридическим лицом инвестиций в строительство новых производственных объектов (фабрика, завод, цех),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600" dirty="0"/>
                        <a:t>	в размере не менее </a:t>
                      </a:r>
                      <a:r>
                        <a:rPr lang="ru-RU" sz="1600" dirty="0" err="1"/>
                        <a:t>двухмиллионнократного</a:t>
                      </a:r>
                      <a:r>
                        <a:rPr lang="ru-RU" sz="1600" dirty="0"/>
                        <a:t> размера месячного расчетного показателя (2525 тенге), установленного законом о республиканском бюджете и действующего </a:t>
                      </a:r>
                      <a:r>
                        <a:rPr lang="ru-RU" sz="1600" u="sng" dirty="0"/>
                        <a:t>на дату подачи заявки на предоставление инвестиционных преференций</a:t>
                      </a:r>
                      <a:r>
                        <a:rPr lang="ru-RU" sz="1600" dirty="0"/>
                        <a:t>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0" y="6858000"/>
            <a:ext cx="12192000" cy="432000"/>
          </a:xfrm>
          <a:prstGeom prst="rect">
            <a:avLst/>
          </a:prstGeom>
          <a:solidFill>
            <a:srgbClr val="253471">
              <a:alpha val="80000"/>
            </a:srgb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309563">
              <a:defRPr/>
            </a:pPr>
            <a:endParaRPr lang="ru-RU" sz="1600" b="1" kern="0" spc="45" dirty="0">
              <a:latin typeface="Arial" pitchFamily="34" charset="0"/>
              <a:cs typeface="Arial" pitchFamily="34" charset="0"/>
              <a:sym typeface="Helvetica Ligh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48000" y="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spc="200" dirty="0" smtClean="0"/>
              <a:t>ИНВЕСТИЦИОННЫЕ ПРОЕКТЫ</a:t>
            </a:r>
            <a:br>
              <a:rPr lang="ru-RU" b="1" spc="200" dirty="0" smtClean="0"/>
            </a:br>
            <a:r>
              <a:rPr lang="ru-RU" i="1" dirty="0" smtClean="0"/>
              <a:t>ИНВЕСТИЦИОННЫЙ ПРИОРИТЕТНЫЙ ПРОЕКТ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809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655325" y="944430"/>
            <a:ext cx="5409676" cy="591357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i="1" dirty="0"/>
              <a:t>Специальный инвестиционный проект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/>
              <a:t>инвестиционный проект, реализованный и (или) реализуемый юридическим лицом Республики Казахстан, зарегистрированным 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/>
              <a:t>в качестве участника специальной экономической зон</a:t>
            </a:r>
            <a:r>
              <a:rPr lang="ru-RU" sz="6400" dirty="0"/>
              <a:t>ы или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/>
              <a:t>владельца свободного склада </a:t>
            </a:r>
            <a:r>
              <a:rPr lang="ru-RU" sz="6400" dirty="0"/>
              <a:t>в соответствии с таможенным законодательством Республики Казахстан, либо,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/>
              <a:t>реализованный юридическим лицом Республики Казахстан, заключившим соглашение о промышленной сборке моторных транспортных </a:t>
            </a:r>
            <a:r>
              <a:rPr lang="ru-RU" sz="6400" dirty="0" err="1"/>
              <a:t>средств.</a:t>
            </a:r>
            <a:r>
              <a:rPr lang="ru-RU" dirty="0" err="1"/>
              <a:t>Статья</a:t>
            </a:r>
            <a:r>
              <a:rPr lang="ru-RU" dirty="0"/>
              <a:t> 284  ПК РК)</a:t>
            </a:r>
          </a:p>
          <a:p>
            <a:pPr marL="0" indent="0" algn="just">
              <a:buNone/>
            </a:pPr>
            <a:r>
              <a:rPr lang="ru-RU" sz="12800" i="1" dirty="0"/>
              <a:t>Получатель: </a:t>
            </a:r>
          </a:p>
          <a:p>
            <a:r>
              <a:rPr lang="ru-RU" sz="4800" dirty="0"/>
              <a:t>1)</a:t>
            </a:r>
            <a:r>
              <a:rPr lang="ru-RU" sz="6400" dirty="0"/>
              <a:t> </a:t>
            </a:r>
            <a:r>
              <a:rPr lang="ru-RU" sz="5600" dirty="0"/>
              <a:t>Участник СЭЗ;</a:t>
            </a:r>
          </a:p>
          <a:p>
            <a:r>
              <a:rPr lang="ru-RU" sz="5600" dirty="0"/>
              <a:t>2) Владелец свободного склада;</a:t>
            </a:r>
          </a:p>
          <a:p>
            <a:pPr algn="just"/>
            <a:r>
              <a:rPr lang="ru-RU" sz="5600" dirty="0"/>
              <a:t>3) Юридическое лицо заключившее соглашение о промышленной сборке моторных транспортных средств и реализовало проект. </a:t>
            </a:r>
            <a:endParaRPr lang="en-US" sz="5600" dirty="0" smtClean="0"/>
          </a:p>
          <a:p>
            <a:pPr algn="just"/>
            <a:r>
              <a:rPr lang="en-US" sz="5600" dirty="0" smtClean="0"/>
              <a:t>4) </a:t>
            </a:r>
            <a:r>
              <a:rPr lang="ru-RU" sz="5600" dirty="0"/>
              <a:t>Ю</a:t>
            </a:r>
            <a:r>
              <a:rPr lang="ru-RU" sz="5600" dirty="0" smtClean="0"/>
              <a:t>ридическое </a:t>
            </a:r>
            <a:r>
              <a:rPr lang="ru-RU" sz="5600" dirty="0"/>
              <a:t>лицо осуществляет виды деятельности, включенные в перечень приоритетных видов деятельности, утвержденный Правительством </a:t>
            </a:r>
            <a:r>
              <a:rPr lang="ru-RU" sz="5600" dirty="0" smtClean="0"/>
              <a:t>РК  </a:t>
            </a:r>
            <a:r>
              <a:rPr lang="en-US" sz="5600" dirty="0"/>
              <a:t>(</a:t>
            </a:r>
            <a:r>
              <a:rPr lang="ru-RU" sz="5600" dirty="0"/>
              <a:t>Часть 1 , Постановление № 13 от 14 января 2016 года</a:t>
            </a:r>
            <a:r>
              <a:rPr lang="en-US" sz="5600" dirty="0"/>
              <a:t>)</a:t>
            </a:r>
            <a:endParaRPr lang="ru-RU" sz="5600" dirty="0"/>
          </a:p>
          <a:p>
            <a:pPr marL="1143000" indent="-1143000" algn="just">
              <a:buFont typeface="+mj-lt"/>
              <a:buAutoNum type="romanUcPeriod"/>
            </a:pPr>
            <a:endParaRPr lang="ru-RU" sz="9600" dirty="0"/>
          </a:p>
          <a:p>
            <a:pPr marL="0" indent="0" algn="just">
              <a:buNone/>
            </a:pPr>
            <a:endParaRPr lang="en-US" sz="9600" b="1" dirty="0"/>
          </a:p>
          <a:p>
            <a:pPr marL="0" indent="0" algn="just">
              <a:buNone/>
            </a:pPr>
            <a:endParaRPr lang="ru-RU" sz="3300" dirty="0"/>
          </a:p>
          <a:p>
            <a:pPr algn="just"/>
            <a:endParaRPr lang="ru-RU" sz="2900" dirty="0"/>
          </a:p>
          <a:p>
            <a:pPr algn="just"/>
            <a:endParaRPr lang="ru-RU" sz="2900" dirty="0"/>
          </a:p>
          <a:p>
            <a:pPr algn="just"/>
            <a:endParaRPr lang="ru-RU" dirty="0"/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292100" y="1107253"/>
            <a:ext cx="5816601" cy="583829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70000"/>
              </a:lnSpc>
            </a:pPr>
            <a:r>
              <a:rPr lang="ru-RU" sz="9200" i="1" smtClean="0"/>
              <a:t>ИНВЕСТИЦИОННЫЕ ПРЕФЕРЕНЦИИ:</a:t>
            </a:r>
          </a:p>
          <a:p>
            <a:pPr algn="just"/>
            <a:r>
              <a:rPr lang="ru-RU" sz="5600" smtClean="0"/>
              <a:t>По специальному инвестиционному проекту в виде инвестиционных преференций предоставляется освобождение от обложения:</a:t>
            </a:r>
          </a:p>
          <a:p>
            <a:pPr algn="just"/>
            <a:r>
              <a:rPr lang="ru-RU" sz="5600" smtClean="0"/>
              <a:t>1) ввозными таможенными пошлинами;</a:t>
            </a:r>
          </a:p>
          <a:p>
            <a:pPr algn="just"/>
            <a:r>
              <a:rPr lang="ru-RU" sz="5600" smtClean="0"/>
              <a:t>2) НДС импорта сырья и (или) материалов в составе транспортных средств и (или) сельскохозяйственной техники, помещенных под таможенную процедуру свободного склада в рамках заключенного специального инвестиционного контракта с уполномоченным органом по инвестициям юридическим лицом, являющимся: </a:t>
            </a:r>
          </a:p>
          <a:p>
            <a:pPr marL="685800" indent="-685800" algn="just"/>
            <a:r>
              <a:rPr lang="ru-RU" sz="5600" smtClean="0"/>
              <a:t>производителем транспортных средств, заключившим соглашение о промышленной сборке моторных транспортных средств с уполномоченным органом в области государственной поддержки индустриально-инновационной деятельности; </a:t>
            </a:r>
          </a:p>
          <a:p>
            <a:pPr marL="685800" indent="-685800" algn="just"/>
            <a:r>
              <a:rPr lang="ru-RU" sz="5600" smtClean="0"/>
              <a:t>производителем сельскохозяйственной техники.</a:t>
            </a:r>
          </a:p>
          <a:p>
            <a:pPr algn="just"/>
            <a:r>
              <a:rPr lang="ru-RU" sz="5600" smtClean="0"/>
              <a:t> Юридическое лицо, заключившее специальный инвестиционный контракт с уполномоченным органом по инвестициям, вправе применить освобождение от уплаты налога на добавленную стоимость при импорте товаров в составе готовой продукции, произведенной на территории специальной экономической зоны или свободного склада, при соблюдении следующих условий:</a:t>
            </a:r>
          </a:p>
          <a:p>
            <a:pPr algn="just"/>
            <a:r>
              <a:rPr lang="ru-RU" sz="5600" smtClean="0"/>
              <a:t>1) товары помещены под таможенную процедуру свободной таможенной зоны или свободного склада;</a:t>
            </a:r>
          </a:p>
          <a:p>
            <a:pPr algn="just"/>
            <a:r>
              <a:rPr lang="ru-RU" sz="5600" smtClean="0"/>
              <a:t>2) таможенная процедура свободной таможенной зоны или свободного склада завершается таможенной процедурой выпуска для внутреннего потребления;</a:t>
            </a:r>
          </a:p>
          <a:p>
            <a:pPr algn="just"/>
            <a:r>
              <a:rPr lang="ru-RU" sz="5600" smtClean="0"/>
              <a:t>3) осуществлена идентификация товаров в составе готовой продукции в соответствии с таможенным законодательством Республики Казахстан.</a:t>
            </a:r>
          </a:p>
          <a:p>
            <a:pPr algn="just"/>
            <a:r>
              <a:rPr lang="ru-RU" sz="5600" i="1" smtClean="0"/>
              <a:t> </a:t>
            </a:r>
            <a:r>
              <a:rPr lang="ru-RU" sz="3600" i="1" smtClean="0"/>
              <a:t>(подпункт 15 пункта 1, пункт 3 статьи 399 Налогового Кодекса РК, )</a:t>
            </a:r>
          </a:p>
          <a:p>
            <a:pPr algn="just"/>
            <a:endParaRPr lang="ru-RU" sz="1800" smtClean="0"/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1" y="6857999"/>
            <a:ext cx="12192000" cy="303549"/>
          </a:xfrm>
          <a:prstGeom prst="rect">
            <a:avLst/>
          </a:prstGeom>
          <a:solidFill>
            <a:srgbClr val="253471">
              <a:alpha val="80000"/>
            </a:srgb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309563">
              <a:defRPr/>
            </a:pPr>
            <a:endParaRPr lang="ru-RU" sz="1600" b="1" kern="0" spc="45" dirty="0">
              <a:latin typeface="Arial" pitchFamily="34" charset="0"/>
              <a:cs typeface="Arial" pitchFamily="34" charset="0"/>
              <a:sym typeface="Helvetica Ligh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0146" y="72766"/>
            <a:ext cx="3731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spc="200" dirty="0" smtClean="0">
                <a:latin typeface="+mn-lt"/>
              </a:rPr>
              <a:t>ИНВЕСТИЦИОННЫЕ ПРОЕКТЫ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083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688388"/>
              </p:ext>
            </p:extLst>
          </p:nvPr>
        </p:nvGraphicFramePr>
        <p:xfrm>
          <a:off x="0" y="1"/>
          <a:ext cx="12191999" cy="69076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61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470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846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975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365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27195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УСЛОВИЯ</a:t>
                      </a:r>
                      <a:r>
                        <a:rPr lang="ru-RU" sz="1600" baseline="0" dirty="0"/>
                        <a:t> ПРЕДОСТАВЛЕНИЯ ПРЕФЕРЕНЦИЙ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15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ПРОЕКТ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СОДЕРЖАНИЕ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ПОЛУЧАТЕЛЬ/</a:t>
                      </a:r>
                    </a:p>
                    <a:p>
                      <a:pPr algn="ctr"/>
                      <a:r>
                        <a:rPr lang="ru-RU" sz="1600" baseline="0" dirty="0"/>
                        <a:t>ВИД ДЕЯТЕЛЬНОСТИ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ОБЪЕМ</a:t>
                      </a:r>
                    </a:p>
                    <a:p>
                      <a:pPr algn="ctr"/>
                      <a:r>
                        <a:rPr lang="ru-RU" sz="1600" dirty="0"/>
                        <a:t>ИНВЕСТИЦИЙ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ДОПОЛНИТЕЛЬНЫЕ ТРЕБОВАНИЯ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15437">
                <a:tc>
                  <a:txBody>
                    <a:bodyPr/>
                    <a:lstStyle/>
                    <a:p>
                      <a:r>
                        <a:rPr lang="ru-RU" sz="1600" dirty="0"/>
                        <a:t>ИНВЕСТИЦИОННЫЙ</a:t>
                      </a:r>
                      <a:endParaRPr lang="ru-RU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/>
                        <a:t>СОЗДАНИЕ НОВЫХ, РАСШИРЕНИЕ</a:t>
                      </a:r>
                      <a:r>
                        <a:rPr lang="ru-RU" sz="1400" baseline="0" dirty="0"/>
                        <a:t> И (ИЛИ) ОБНОВЛЕНИЕ ДЕЙСТВУЮЩИХ ПРОИЗВОДСТВ</a:t>
                      </a:r>
                      <a:r>
                        <a:rPr lang="ru-RU" sz="1200" dirty="0"/>
                        <a:t>, </a:t>
                      </a:r>
                      <a:r>
                        <a:rPr lang="ru-RU" sz="900" dirty="0"/>
                        <a:t>включая производства, созданные, расширенные и (или) обновленные в ходе реализации проекта государственно-частного партнерства, в том числе концессионного проекта.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/>
                        <a:t>Юридическое лицо</a:t>
                      </a:r>
                      <a:r>
                        <a:rPr lang="ru-RU" sz="1000" kern="1200" dirty="0"/>
                        <a:t>/</a:t>
                      </a:r>
                    </a:p>
                    <a:p>
                      <a:r>
                        <a:rPr lang="ru-RU" sz="1000" kern="1200" dirty="0"/>
                        <a:t>Согласно Перечню приоритетных видов деятельности (Постановление от 14.01.2016 № 13)</a:t>
                      </a:r>
                      <a:endParaRPr lang="ru-RU" sz="10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01227">
                <a:tc rowSpan="2">
                  <a:txBody>
                    <a:bodyPr/>
                    <a:lstStyle/>
                    <a:p>
                      <a:r>
                        <a:rPr lang="ru-RU" sz="1600" dirty="0"/>
                        <a:t>ИНВЕСТИЦИОННЫЙ</a:t>
                      </a:r>
                      <a:r>
                        <a:rPr lang="ru-RU" sz="1600" baseline="0" dirty="0"/>
                        <a:t> ПРИОРИТЕТНЫЙ</a:t>
                      </a:r>
                      <a:endParaRPr lang="ru-RU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kern="1200" dirty="0"/>
                        <a:t>СОЗДАНИЕ НОВЫХ ПРОИЗВОДСТВ </a:t>
                      </a:r>
                      <a:r>
                        <a:rPr lang="ru-RU" sz="900" kern="1200" dirty="0"/>
                        <a:t>(строительство новых производственных объектов) </a:t>
                      </a:r>
                      <a:r>
                        <a:rPr lang="ru-RU" sz="1400" kern="1200" dirty="0"/>
                        <a:t>- ФАБРИКА, ЗАВОД, ЦЕХ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dirty="0"/>
                        <a:t>	</a:t>
                      </a:r>
                      <a:endParaRPr lang="ru-RU" sz="12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/>
                        <a:t>Юридическое лицо</a:t>
                      </a:r>
                      <a:r>
                        <a:rPr lang="ru-RU" sz="1000" kern="1200" dirty="0"/>
                        <a:t>/</a:t>
                      </a:r>
                    </a:p>
                    <a:p>
                      <a:r>
                        <a:rPr lang="ru-RU" sz="1000" kern="1200" dirty="0"/>
                        <a:t>Согласно Перечню приоритетных видов деятельности (Постановление от 14.01.2016 № 13)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Юридическое лицо не является:</a:t>
                      </a: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автономной организацией образования;</a:t>
                      </a: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организацией, осуществляющей деятельность на территории СЭЗ</a:t>
                      </a:r>
                      <a:endParaRPr lang="ru-RU" sz="10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/>
                        <a:t>2,000,000 МРП, </a:t>
                      </a:r>
                      <a:r>
                        <a:rPr lang="ru-RU" sz="1000" kern="1200" dirty="0"/>
                        <a:t>установленного на дату подачи заявки на предоставление инвестиционных преференций.</a:t>
                      </a:r>
                      <a:endParaRPr lang="ru-RU" sz="10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baseline="0" dirty="0"/>
                        <a:t>Участие государства и (или) субъекта </a:t>
                      </a:r>
                      <a:r>
                        <a:rPr lang="ru-RU" sz="1000" kern="1200" baseline="0" dirty="0" err="1"/>
                        <a:t>квазигосударственного</a:t>
                      </a:r>
                      <a:r>
                        <a:rPr lang="ru-RU" sz="1000" kern="1200" baseline="0" dirty="0"/>
                        <a:t> сектора - юридического лица Республики Казахстан в качестве учредителя и (или) участника (акционера) юридического лица Республики Казахстан </a:t>
                      </a:r>
                      <a:r>
                        <a:rPr lang="ru-RU" sz="1000" kern="1200" baseline="0" dirty="0" err="1"/>
                        <a:t>сударства</a:t>
                      </a:r>
                      <a:r>
                        <a:rPr lang="ru-RU" sz="1000" kern="1200" baseline="0" dirty="0"/>
                        <a:t> составляет </a:t>
                      </a:r>
                      <a:r>
                        <a:rPr lang="ru-RU" sz="1000" kern="1200" dirty="0"/>
                        <a:t>не более 26%</a:t>
                      </a:r>
                      <a:r>
                        <a:rPr lang="ru-RU" sz="1000" kern="1200" baseline="0" dirty="0"/>
                        <a:t> и такое участие </a:t>
                      </a:r>
                      <a:r>
                        <a:rPr lang="ru-RU" sz="1000" kern="1200" dirty="0"/>
                        <a:t>составляет не более</a:t>
                      </a:r>
                      <a:r>
                        <a:rPr lang="ru-RU" sz="1000" kern="1200" baseline="0" dirty="0"/>
                        <a:t> 5 лет с момента регистрации инвестиционного контракта. Исключение – проект по добыче метана угольных пластов при условии, что доля участия государства или субъекта </a:t>
                      </a:r>
                      <a:r>
                        <a:rPr lang="ru-RU" sz="1000" kern="1200" baseline="0" dirty="0" err="1"/>
                        <a:t>квазигос.сектора</a:t>
                      </a:r>
                      <a:r>
                        <a:rPr lang="ru-RU" sz="1000" kern="1200" baseline="0" dirty="0"/>
                        <a:t>  нем не более 50%.</a:t>
                      </a:r>
                      <a:r>
                        <a:rPr lang="ru-RU" sz="1000" kern="1200" dirty="0"/>
                        <a:t>,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dirty="0"/>
                        <a:t>в качестве источников либо гарантий финансирования не привлекаются бюджетные средства, за исключением денег, выделяемых на условиях возвратности, срочности и платности, включая лизинговое финансирование и кредитование;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000" kern="1200" baseline="0" dirty="0"/>
                        <a:t>инвестиционная деятельность осуществляется не в рамках договора государственно-частного партнерства, в том числе договора концессии.</a:t>
                      </a:r>
                      <a:endParaRPr lang="ru-RU" sz="1000" b="0" i="1" kern="1200" baseline="0" dirty="0">
                        <a:solidFill>
                          <a:srgbClr val="5B9BD5">
                            <a:lumMod val="50000"/>
                          </a:srgb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57406">
                <a:tc vMerge="1">
                  <a:txBody>
                    <a:bodyPr/>
                    <a:lstStyle/>
                    <a:p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/>
                        <a:t>РАСШИРЕНИЕ ИЛИ ОБНОВЛЕНИЕ ДЕЙСТВУЮЩИХ</a:t>
                      </a:r>
                      <a:r>
                        <a:rPr lang="ru-RU" sz="1400" kern="1200" baseline="0" dirty="0"/>
                        <a:t> ПРОИЗВОДСТВ</a:t>
                      </a:r>
                      <a:r>
                        <a:rPr lang="ru-RU" sz="1400" kern="1200" dirty="0"/>
                        <a:t> действующих производств, </a:t>
                      </a:r>
                      <a:r>
                        <a:rPr lang="ru-RU" sz="900" kern="1200" dirty="0"/>
                        <a:t>(изменение основных средств, в том числе обновление)</a:t>
                      </a:r>
                      <a:r>
                        <a:rPr lang="ru-RU" sz="900" kern="1200" baseline="0" dirty="0"/>
                        <a:t> </a:t>
                      </a:r>
                      <a:r>
                        <a:rPr lang="ru-RU" sz="1200" kern="1200" baseline="0" dirty="0"/>
                        <a:t>–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/>
                        <a:t>РЕНОВАЦИЯ, РЕКОНСТРУКЦИЯ, МОДЕРНИЗАЦИЯ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/>
                        <a:t>Юридическое лицо</a:t>
                      </a:r>
                      <a:r>
                        <a:rPr lang="ru-RU" sz="1000" kern="1200" dirty="0"/>
                        <a:t>/</a:t>
                      </a:r>
                    </a:p>
                    <a:p>
                      <a:r>
                        <a:rPr lang="ru-RU" sz="1000" kern="1200" dirty="0"/>
                        <a:t>Согласно Перечню приоритетных видов деятельности (Постановление от 14.01.2016 № 13)</a:t>
                      </a:r>
                    </a:p>
                    <a:p>
                      <a:endParaRPr lang="ru-RU" sz="10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/>
                        <a:t>5,000,000 МРП, </a:t>
                      </a:r>
                      <a:r>
                        <a:rPr lang="ru-RU" sz="1000" kern="1200" dirty="0"/>
                        <a:t>установленного на дату подачи заявки на предоставление инвестиционных преференций</a:t>
                      </a:r>
                      <a:endParaRPr lang="ru-RU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b="0" i="1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91579">
                <a:tc>
                  <a:txBody>
                    <a:bodyPr/>
                    <a:lstStyle/>
                    <a:p>
                      <a:r>
                        <a:rPr lang="ru-RU" sz="1600" dirty="0"/>
                        <a:t>СПЕЦИАЛЬНЫЙ</a:t>
                      </a:r>
                      <a:r>
                        <a:rPr lang="ru-RU" sz="1600" baseline="0" dirty="0"/>
                        <a:t> ИНВЕСТИЦИОННЫЙ </a:t>
                      </a:r>
                      <a:endParaRPr lang="ru-RU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/>
                        <a:t>проект, реализованный и (или) реализуемый </a:t>
                      </a:r>
                      <a:r>
                        <a:rPr lang="ru-RU" sz="1200" kern="1200" dirty="0"/>
                        <a:t>участником СЭЗ или владельцем свободного склада, </a:t>
                      </a:r>
                      <a:r>
                        <a:rPr lang="ru-RU" sz="1100" kern="1200" dirty="0"/>
                        <a:t>либо проект, реализованный юридическим лицом, заключившим </a:t>
                      </a:r>
                      <a:r>
                        <a:rPr lang="ru-RU" sz="1200" kern="1200" dirty="0"/>
                        <a:t>соглашение о промышленной сборке моторных транспортных средств.</a:t>
                      </a:r>
                      <a:endParaRPr lang="ru-RU" sz="1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/>
                        <a:t>Юридическое лицо</a:t>
                      </a:r>
                      <a:r>
                        <a:rPr lang="ru-RU" sz="1000" kern="1200" dirty="0"/>
                        <a:t>/</a:t>
                      </a:r>
                    </a:p>
                    <a:p>
                      <a:r>
                        <a:rPr lang="ru-RU" sz="1000" kern="1200" baseline="0" dirty="0"/>
                        <a:t>виды деятельности, включенные в перечень приоритетных видов деятельности, утвержденный Правительством РК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0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/>
                        <a:t>1) Участник СЭЗ;</a:t>
                      </a:r>
                    </a:p>
                    <a:p>
                      <a:r>
                        <a:rPr lang="ru-RU" sz="1000" kern="1200" dirty="0"/>
                        <a:t>2) Владелец свободного склада;</a:t>
                      </a:r>
                    </a:p>
                    <a:p>
                      <a:pPr algn="just"/>
                      <a:r>
                        <a:rPr lang="ru-RU" sz="1000" kern="1200" dirty="0"/>
                        <a:t>3) </a:t>
                      </a:r>
                      <a:r>
                        <a:rPr lang="ru-RU" sz="1000" kern="1200" dirty="0" err="1"/>
                        <a:t>Юр.лицо</a:t>
                      </a:r>
                      <a:r>
                        <a:rPr lang="ru-RU" sz="1000" kern="1200" dirty="0"/>
                        <a:t> заключившее соглашение о промышленной сборке моторных транспортных средств и реализовало</a:t>
                      </a:r>
                      <a:r>
                        <a:rPr lang="ru-RU" sz="1000" kern="1200" baseline="0" dirty="0"/>
                        <a:t> проект</a:t>
                      </a:r>
                      <a:r>
                        <a:rPr lang="ru-RU" sz="1000" kern="1200" dirty="0"/>
                        <a:t>. </a:t>
                      </a:r>
                      <a:endParaRPr lang="ru-RU" sz="1000" b="0" i="1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82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249812"/>
              </p:ext>
            </p:extLst>
          </p:nvPr>
        </p:nvGraphicFramePr>
        <p:xfrm>
          <a:off x="590008" y="865957"/>
          <a:ext cx="11011983" cy="4942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41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51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20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20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7870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6266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61713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58011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КАТЕГОРИЯ</a:t>
                      </a:r>
                      <a:endParaRPr lang="ru-RU" sz="1200" i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1200" dirty="0"/>
                        <a:t>НАЛОГОВЫЕ ПРЕФЕРЕНЦИИ/СРОК</a:t>
                      </a:r>
                      <a:endParaRPr lang="ru-RU" sz="12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ОСВОБОЖДЕНИЕ</a:t>
                      </a:r>
                      <a:r>
                        <a:rPr lang="ru-RU" sz="1200" baseline="0" dirty="0"/>
                        <a:t> ОТ ОБЛОЖЕНИЯ ТАМОЖЕННЫМИ ПОШЛИНАМИ/срок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ГОСУДАРСТВЕННЫЙ НАТУРНЫЙ ГРАНТ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ИНВЕСТИЦИОННАЯ СУБСИДИЯ/срок</a:t>
                      </a:r>
                      <a:endParaRPr lang="ru-RU" sz="120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НДС на импорт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КПН </a:t>
                      </a:r>
                      <a:r>
                        <a:rPr lang="ru-RU" sz="900" dirty="0"/>
                        <a:t>(уменьшение на 100%)</a:t>
                      </a:r>
                    </a:p>
                    <a:p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Земельный налог</a:t>
                      </a:r>
                    </a:p>
                    <a:p>
                      <a:r>
                        <a:rPr lang="ru-RU" sz="900" dirty="0"/>
                        <a:t>(по ставке 0% )</a:t>
                      </a:r>
                      <a:endParaRPr lang="ru-RU" sz="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Налог </a:t>
                      </a:r>
                      <a:r>
                        <a:rPr lang="ru-RU" sz="1200" dirty="0"/>
                        <a:t>на Имущество</a:t>
                      </a:r>
                    </a:p>
                    <a:p>
                      <a:r>
                        <a:rPr lang="ru-RU" sz="900" dirty="0"/>
                        <a:t>(по ставке 0%)</a:t>
                      </a:r>
                      <a:endParaRPr lang="ru-RU" sz="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Инвестиционный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/>
                        <a:t>+/</a:t>
                      </a:r>
                      <a:r>
                        <a:rPr lang="ru-RU" sz="1400" kern="1200" baseline="0" dirty="0"/>
                        <a:t> 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+/5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  <a:endParaRPr lang="ru-RU" sz="14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r>
                        <a:rPr lang="ru-RU" sz="1400" dirty="0"/>
                        <a:t>Инвестиционный приоритетный проект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r>
                        <a:rPr lang="ru-RU" sz="1200" dirty="0"/>
                        <a:t>Строительство</a:t>
                      </a:r>
                      <a:r>
                        <a:rPr lang="ru-RU" sz="1200" baseline="0" dirty="0"/>
                        <a:t> новых производств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/>
                        <a:t>+/10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/>
                        <a:t>+/10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/>
                        <a:t>+/8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+/5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+/3</a:t>
                      </a:r>
                      <a:endParaRPr lang="ru-RU" sz="14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ru-RU" sz="1200" dirty="0"/>
                        <a:t>Расширение или обновление действующих производств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+/3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+/5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  <a:endParaRPr lang="ru-RU" sz="14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Специальный инвестиционный проект</a:t>
                      </a:r>
                    </a:p>
                    <a:p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+ </a:t>
                      </a:r>
                      <a:r>
                        <a:rPr lang="ru-RU" sz="800" dirty="0"/>
                        <a:t>(для</a:t>
                      </a:r>
                      <a:r>
                        <a:rPr lang="ru-RU" sz="800" baseline="0" dirty="0"/>
                        <a:t> определенных лиц)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+/15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28676" y="443469"/>
            <a:ext cx="4334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spc="200" dirty="0" smtClean="0"/>
              <a:t>ИНВЕСТИЦИОННЫЕ</a:t>
            </a:r>
            <a:r>
              <a:rPr lang="ru-RU" b="1" dirty="0" smtClean="0"/>
              <a:t> </a:t>
            </a:r>
            <a:r>
              <a:rPr lang="ru-RU" b="1" spc="200" dirty="0" smtClean="0"/>
              <a:t>ПРЕФЕРЕНЦИИ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4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035" y="460826"/>
            <a:ext cx="12192000" cy="47621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+mn-lt"/>
              </a:rPr>
              <a:t>ИНВЕСТИЦИОННЫЕ ПРЕФЕРЕНЦИИ</a:t>
            </a:r>
          </a:p>
        </p:txBody>
      </p:sp>
      <p:sp>
        <p:nvSpPr>
          <p:cNvPr id="5" name="Объект 3"/>
          <p:cNvSpPr>
            <a:spLocks noGrp="1"/>
          </p:cNvSpPr>
          <p:nvPr>
            <p:ph idx="1"/>
          </p:nvPr>
        </p:nvSpPr>
        <p:spPr>
          <a:xfrm>
            <a:off x="5552188" y="1237340"/>
            <a:ext cx="6496435" cy="56206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cs typeface="Times New Roman" panose="02020603050405020304" pitchFamily="18" charset="0"/>
              </a:rPr>
              <a:t>ПОЛУЧАТЕЛЬ</a:t>
            </a:r>
            <a:r>
              <a:rPr lang="ru-RU" sz="1600" dirty="0"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cs typeface="Times New Roman" panose="02020603050405020304" pitchFamily="18" charset="0"/>
              </a:rPr>
              <a:t>1) Юридическое лицо Республики Казахстан, реализующее инвестиционный проект в рамках: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i="1" dirty="0">
                <a:cs typeface="Times New Roman" panose="02020603050405020304" pitchFamily="18" charset="0"/>
              </a:rPr>
              <a:t>инвестиционного контракта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i="1" dirty="0">
                <a:cs typeface="Times New Roman" panose="02020603050405020304" pitchFamily="18" charset="0"/>
              </a:rPr>
              <a:t>инвестиционного приоритетного контракта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cs typeface="Times New Roman" panose="02020603050405020304" pitchFamily="18" charset="0"/>
              </a:rPr>
              <a:t>при </a:t>
            </a:r>
            <a:r>
              <a:rPr lang="ru-RU" sz="1600" b="1" dirty="0">
                <a:cs typeface="Times New Roman" panose="02020603050405020304" pitchFamily="18" charset="0"/>
              </a:rPr>
              <a:t>импорте технологического оборудования, комплектующих и запасных частей к нему, сырья и (или) материалов </a:t>
            </a:r>
            <a:r>
              <a:rPr lang="ru-RU" sz="1600" dirty="0">
                <a:cs typeface="Times New Roman" panose="02020603050405020304" pitchFamily="18" charset="0"/>
              </a:rPr>
              <a:t>в соответствии с законодательством Таможенного союза и (или) законодательством Республики Казахстан.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cs typeface="Times New Roman" panose="02020603050405020304" pitchFamily="18" charset="0"/>
              </a:rPr>
              <a:t>2) В рамках специального инвестиционного контракта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cs typeface="Times New Roman" panose="02020603050405020304" pitchFamily="18" charset="0"/>
              </a:rPr>
              <a:t>участники специальных экономических зон на пятнадцатилетний срок, но не более срока действия специальных экономических зон;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cs typeface="Times New Roman" panose="02020603050405020304" pitchFamily="18" charset="0"/>
              </a:rPr>
              <a:t>владельцы свободных складов на срок не более пятнадцати лет с момента регистрации специального инвестиционного контракта;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cs typeface="Times New Roman" panose="02020603050405020304" pitchFamily="18" charset="0"/>
              </a:rPr>
              <a:t>юридические лица Республики Казахстан, заключившим соглашение о промышленной сборке моторных транспортных средств, на срок не более пятнадцати лет с момента регистрации специального инвестиционного контракта.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cs typeface="Times New Roman" panose="02020603050405020304" pitchFamily="18" charset="0"/>
              </a:rPr>
              <a:t>3) Юридическое лицо - Лизинговая компания при импорте технологического оборудования, поставляемого в рамках реализации инвестиционного проекта на основании договора финансового лизинга для юридического лица Республики Казахстан, реализующего инвестиционный проект.</a:t>
            </a:r>
          </a:p>
          <a:p>
            <a:pPr marL="457200" indent="-457200" algn="just">
              <a:buFont typeface="Arial" panose="020B0604020202020204" pitchFamily="34" charset="0"/>
              <a:buAutoNum type="arabicParenR"/>
            </a:pPr>
            <a:endParaRPr lang="ru-RU" sz="1600" dirty="0"/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06690157-0765-4A7F-B34E-AEA284B34A45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бъект 7"/>
          <p:cNvSpPr txBox="1">
            <a:spLocks/>
          </p:cNvSpPr>
          <p:nvPr/>
        </p:nvSpPr>
        <p:spPr>
          <a:xfrm>
            <a:off x="529697" y="1292184"/>
            <a:ext cx="4735322" cy="49780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6400" smtClean="0"/>
              <a:t>Технологическое  оборудование  - товары, предназначенные для использования в технологическом процессе инвестиционного проекта.</a:t>
            </a:r>
          </a:p>
          <a:p>
            <a:pPr algn="just"/>
            <a:r>
              <a:rPr lang="ru-RU" sz="6400" smtClean="0"/>
              <a:t>Комплектующие  - составные части, в совокупности составляющие конструктивную целостность технологического оборудования и включенные в соответствующий перечень товаров, составленный Комиссией Таможенного союза.</a:t>
            </a:r>
          </a:p>
          <a:p>
            <a:pPr algn="just"/>
            <a:r>
              <a:rPr lang="ru-RU" sz="6400" smtClean="0"/>
              <a:t>Сырье и (или) материалы  - любое полезное ископаемое, компонент, деталь или иной товар, используемый для получения готовой продукции посредством технологического процесса инвестиционного проекта при условии отсутствия производства данного сырья и (или) материалов на территории Республики Казахстан.</a:t>
            </a:r>
          </a:p>
          <a:p>
            <a:pPr algn="just"/>
            <a:r>
              <a:rPr lang="ru-RU" sz="6400" smtClean="0"/>
              <a:t>Освобождение от обложения таможенными пошлинами при импорте технологического оборудования и комплектующих к нему предоставляется на срок действия инвестиционного контракта, но не более пяти лет с момента регистрации инвестиционного контракта. Уведомление о решении направляется уполномоченным органом по инвестициям в течение пяти рабочих дней таможенному органу.</a:t>
            </a:r>
            <a:r>
              <a:rPr lang="ru-RU" sz="6600" i="1" smtClean="0"/>
              <a:t> (статья 287 ПК РК)</a:t>
            </a:r>
          </a:p>
          <a:p>
            <a:pPr algn="just"/>
            <a:endParaRPr lang="ru-RU" sz="6400" smtClean="0"/>
          </a:p>
          <a:p>
            <a:endParaRPr lang="ru-RU" smtClean="0"/>
          </a:p>
          <a:p>
            <a:pPr marL="0" indent="0">
              <a:buFont typeface="Arial" panose="020B0604020202020204" pitchFamily="34" charset="0"/>
              <a:buNone/>
            </a:pPr>
            <a:endParaRPr lang="ru-RU" sz="800" smtClean="0"/>
          </a:p>
          <a:p>
            <a:pPr marL="0" indent="0">
              <a:buFont typeface="Arial" panose="020B0604020202020204" pitchFamily="34" charset="0"/>
              <a:buNone/>
            </a:pPr>
            <a:endParaRPr lang="ru-RU" sz="800" smtClean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35027" y="815968"/>
            <a:ext cx="12179299" cy="4567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mtClean="0"/>
              <a:t>Освобождение от обложения таможенными пошлинами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153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213055"/>
            <a:ext cx="10515600" cy="4902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ИНВЕСТИЦИОННЫЕ ПРЕФЕРЕНЦИИ</a:t>
            </a:r>
            <a:endParaRPr lang="ru-RU" sz="3600" spc="200" dirty="0"/>
          </a:p>
        </p:txBody>
      </p:sp>
      <p:graphicFrame>
        <p:nvGraphicFramePr>
          <p:cNvPr id="5" name="Объект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8654763"/>
              </p:ext>
            </p:extLst>
          </p:nvPr>
        </p:nvGraphicFramePr>
        <p:xfrm>
          <a:off x="363633" y="703291"/>
          <a:ext cx="11336867" cy="600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82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586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722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aseline="0" dirty="0"/>
                        <a:t>ОСВОБОЖДЕНИЕ ОТ ОБЛОЖЕНИЯ ТАМОЖЕННЫМИ ПОШЛИНАМИ</a:t>
                      </a:r>
                      <a:endParaRPr lang="ru-RU" sz="2000" b="1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9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/>
                        <a:t>Импорт технологического оборудования и комплектующих к нему 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На срок действия инвестиционного контракта, но не более пяти лет с момента регистрации инвестиционного контракта.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42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Импорт запасных частей к технологическому оборудованию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До пяти лет в зависимости от объема инвестиций в фиксированные активы и в случае соответствия инвестиционного проекта перечню приоритетных видов деятельности, утвержденному Правительством Республики Казахстан.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59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Импорт сырья и (или) материалов 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На пять лет со дня ввода в эксплуатацию фиксированных активов по рабочей программе.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76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Участникам</a:t>
                      </a:r>
                      <a:r>
                        <a:rPr lang="ru-RU" sz="1600" baseline="0" dirty="0"/>
                        <a:t> СЭЗ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15 лет,</a:t>
                      </a:r>
                      <a:r>
                        <a:rPr lang="ru-RU" sz="1600" baseline="0" dirty="0"/>
                        <a:t> но не более срока действия специальных экономических зон</a:t>
                      </a:r>
                      <a:endParaRPr lang="ru-RU" sz="16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59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Владельцам свободных складов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Не более 15 лет с момента</a:t>
                      </a:r>
                      <a:r>
                        <a:rPr lang="ru-RU" sz="1600" baseline="0" dirty="0"/>
                        <a:t> регистрации специального инвестиционного контракта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042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Юридическим лицам, заключившим</a:t>
                      </a:r>
                      <a:r>
                        <a:rPr lang="ru-RU" sz="1600" baseline="0" dirty="0"/>
                        <a:t> соглашение о промышленной сборке моторных транспортных средств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Не более 15 лет с момента регистрации специального инвестиционного контракта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50098"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Освобождение от обложения таможенными пошлинами предоставляется на срок действия инвестиционного контракта, но не более пяти лет со дня ввода в эксплуатацию фиксированных активов по рабочей программе.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Рабочая программа представляет собой приложение к инвестиционному контракту, определяющее календарный график работ по реализации инвестиционного проекта до ввода производства в эксплуатацию, а также основные производственные показатели проекта после ввода производства в эксплуатацию.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В случае, если рабочей программой предусматривается ввод двух и более фиксированных активов, исчисление срока освобождения от уплаты таможенной пошлины на ввоз запасных частей к технологическому оборудованию, сырья и (или) материалов ведется с даты, когда введен в эксплуатацию первый фиксированный актив по рабочей программе</a:t>
                      </a:r>
                      <a:r>
                        <a:rPr lang="ru-RU" sz="800" dirty="0"/>
                        <a:t>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(Пункты</a:t>
                      </a:r>
                      <a:r>
                        <a:rPr lang="ru-RU" sz="1200" baseline="0" dirty="0"/>
                        <a:t> 2,3 статьи 287 ПК РК)</a:t>
                      </a:r>
                      <a:endParaRPr lang="ru-RU" sz="1200" i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55200" y="6663269"/>
            <a:ext cx="2336800" cy="377295"/>
          </a:xfrm>
        </p:spPr>
        <p:txBody>
          <a:bodyPr/>
          <a:lstStyle/>
          <a:p>
            <a:fld id="{06690157-0765-4A7F-B34E-AEA284B34A45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2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12700" y="840886"/>
            <a:ext cx="12035923" cy="528428"/>
          </a:xfrm>
          <a:prstGeom prst="rect">
            <a:avLst/>
          </a:prstGeom>
        </p:spPr>
        <p:txBody>
          <a:bodyPr/>
          <a:lstStyle>
            <a:lvl1pPr algn="l" defTabSz="91449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rgbClr val="0A73A3"/>
                </a:solidFill>
                <a:latin typeface="Franklin Gothic Medium Cond" panose="020B06060304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solidFill>
                  <a:schemeClr val="tx1"/>
                </a:solidFill>
                <a:latin typeface="+mn-lt"/>
              </a:rPr>
              <a:t>Государственный натурный грант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568" y="1592488"/>
            <a:ext cx="4351931" cy="3874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2800" dirty="0">
                <a:ea typeface="+mj-ea"/>
                <a:cs typeface="+mj-cs"/>
              </a:rPr>
              <a:t>Содержание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b="1" i="1" dirty="0"/>
              <a:t>Земельные участки, здания, сооружения, машины и оборудование, вычислительная техника, измерительные и регулирующие приборы и устройства, транспортные средства (за исключением легкового автотранспорта), производственный и хозяйственный инвентарь </a:t>
            </a:r>
            <a:endParaRPr lang="ru-RU" i="1" dirty="0"/>
          </a:p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i="1" dirty="0"/>
              <a:t>Оценка государственных натурных грантов осуществляется по их рыночной стоимости в порядке, установленном законодательством Республики Казахстан.</a:t>
            </a:r>
          </a:p>
        </p:txBody>
      </p:sp>
      <p:sp>
        <p:nvSpPr>
          <p:cNvPr id="6" name="Прямоугольник 6"/>
          <p:cNvSpPr/>
          <p:nvPr/>
        </p:nvSpPr>
        <p:spPr>
          <a:xfrm>
            <a:off x="4963573" y="1592488"/>
            <a:ext cx="335069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53222">
              <a:spcBef>
                <a:spcPct val="0"/>
              </a:spcBef>
            </a:pPr>
            <a:r>
              <a:rPr lang="ru-RU" sz="2800" dirty="0">
                <a:ea typeface="+mj-ea"/>
                <a:cs typeface="+mj-cs"/>
              </a:rPr>
              <a:t>Размер</a:t>
            </a:r>
          </a:p>
          <a:p>
            <a:pPr algn="just" defTabSz="653222">
              <a:spcBef>
                <a:spcPct val="0"/>
              </a:spcBef>
            </a:pPr>
            <a:r>
              <a:rPr lang="ru-RU" i="1" dirty="0"/>
              <a:t>Максимальный размер государственного натурного гранта составляет не более 30 (тридцати) процентов от объема инвестиций в фиксированные активы юридического лица Республики Казахстан.</a:t>
            </a:r>
            <a:r>
              <a:rPr lang="ru-RU" sz="2000" dirty="0">
                <a:ea typeface="+mj-ea"/>
                <a:cs typeface="+mj-cs"/>
              </a:rPr>
              <a:t> </a:t>
            </a:r>
          </a:p>
          <a:p>
            <a:pPr algn="just" defTabSz="653222">
              <a:spcBef>
                <a:spcPct val="0"/>
              </a:spcBef>
            </a:pPr>
            <a:r>
              <a:rPr lang="ru-RU" i="1" dirty="0"/>
              <a:t>Документы, подтверждающие размер (стоимость) государственного натурного гранта, должны быть приложены к заявке</a:t>
            </a:r>
          </a:p>
          <a:p>
            <a:pPr algn="just" defTabSz="653222">
              <a:spcBef>
                <a:spcPct val="0"/>
              </a:spcBef>
            </a:pPr>
            <a:endParaRPr lang="en-US" sz="2000" dirty="0">
              <a:ea typeface="+mj-ea"/>
              <a:cs typeface="+mj-cs"/>
            </a:endParaRP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2B5A0A54-BA48-4B93-B2E5-9850B9E65965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Заголовок 12"/>
          <p:cNvSpPr txBox="1">
            <a:spLocks/>
          </p:cNvSpPr>
          <p:nvPr/>
        </p:nvSpPr>
        <p:spPr>
          <a:xfrm>
            <a:off x="0" y="396286"/>
            <a:ext cx="12192000" cy="501147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latin typeface="+mn-lt"/>
              </a:rPr>
              <a:t>ИНВЕСТИЦИОННЫЕ ПРЕФЕРЕНЦИИ</a:t>
            </a:r>
            <a:endParaRPr lang="ru-RU" dirty="0">
              <a:latin typeface="+mn-lt"/>
            </a:endParaRPr>
          </a:p>
        </p:txBody>
      </p:sp>
      <p:sp>
        <p:nvSpPr>
          <p:cNvPr id="9" name="Прямоугольник 6"/>
          <p:cNvSpPr/>
          <p:nvPr/>
        </p:nvSpPr>
        <p:spPr>
          <a:xfrm>
            <a:off x="8422105" y="1529136"/>
            <a:ext cx="359984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53222">
              <a:spcBef>
                <a:spcPct val="0"/>
              </a:spcBef>
            </a:pPr>
            <a:r>
              <a:rPr lang="ru-RU" sz="2400" dirty="0">
                <a:ea typeface="+mj-ea"/>
                <a:cs typeface="+mj-cs"/>
              </a:rPr>
              <a:t>Предварительное согласие</a:t>
            </a:r>
          </a:p>
          <a:p>
            <a:pPr algn="just"/>
            <a:r>
              <a:rPr lang="ru-RU" i="1" dirty="0"/>
              <a:t>В соответствии с пунктом 14 Заявки на получение</a:t>
            </a:r>
            <a:r>
              <a:rPr lang="en-US" i="1" dirty="0"/>
              <a:t> </a:t>
            </a:r>
            <a:r>
              <a:rPr lang="ru-RU" i="1" dirty="0"/>
              <a:t>преференций, утвержденной Приказом Министра по инвестициям и развитию Республики Казахстан от 30 ноября 2015 года № 1133, для получения государственного натурного гранта требуется документ, подтверждающий </a:t>
            </a:r>
            <a:r>
              <a:rPr lang="ru-RU" b="1" i="1" dirty="0"/>
              <a:t>предварительное согласие местного исполнительного органа.</a:t>
            </a:r>
          </a:p>
        </p:txBody>
      </p:sp>
    </p:spTree>
    <p:extLst>
      <p:ext uri="{BB962C8B-B14F-4D97-AF65-F5344CB8AC3E}">
        <p14:creationId xmlns:p14="http://schemas.microsoft.com/office/powerpoint/2010/main" val="277692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5"/>
          <p:cNvSpPr txBox="1">
            <a:spLocks/>
          </p:cNvSpPr>
          <p:nvPr/>
        </p:nvSpPr>
        <p:spPr>
          <a:xfrm>
            <a:off x="0" y="166375"/>
            <a:ext cx="12179298" cy="3184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mtClean="0">
                <a:solidFill>
                  <a:srgbClr val="002060"/>
                </a:solidFill>
              </a:rPr>
              <a:t>НАЛОГОВЫЕ</a:t>
            </a:r>
            <a:r>
              <a:rPr lang="ru-RU" smtClean="0">
                <a:solidFill>
                  <a:srgbClr val="FF0000"/>
                </a:solidFill>
              </a:rPr>
              <a:t> </a:t>
            </a:r>
            <a:r>
              <a:rPr lang="ru-RU" smtClean="0">
                <a:solidFill>
                  <a:srgbClr val="002060"/>
                </a:solidFill>
              </a:rPr>
              <a:t>ПРЕФЕРЕНЦИИ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227733" y="6604000"/>
            <a:ext cx="1964266" cy="254000"/>
          </a:xfrm>
        </p:spPr>
        <p:txBody>
          <a:bodyPr/>
          <a:lstStyle/>
          <a:p>
            <a:fld id="{06690157-0765-4A7F-B34E-AEA284B34A45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860761"/>
              </p:ext>
            </p:extLst>
          </p:nvPr>
        </p:nvGraphicFramePr>
        <p:xfrm>
          <a:off x="534215" y="433718"/>
          <a:ext cx="11338694" cy="6431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95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658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640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310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7824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40564">
                <a:tc>
                  <a:txBody>
                    <a:bodyPr/>
                    <a:lstStyle/>
                    <a:p>
                      <a:r>
                        <a:rPr lang="ru-RU" sz="1600" dirty="0"/>
                        <a:t>ПРОЕКТ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КПН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ЗЕМЕЛЬНЫЙ</a:t>
                      </a:r>
                      <a:r>
                        <a:rPr lang="ru-RU" sz="1600" baseline="0" dirty="0"/>
                        <a:t> НАЛОГ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НАЛОГ НА ИМУЩЕСТВО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НДС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23546">
                <a:tc>
                  <a:txBody>
                    <a:bodyPr/>
                    <a:lstStyle/>
                    <a:p>
                      <a:r>
                        <a:rPr lang="ru-RU" sz="1600" dirty="0"/>
                        <a:t>Создание</a:t>
                      </a:r>
                      <a:r>
                        <a:rPr lang="ru-RU" sz="1600" baseline="0" dirty="0"/>
                        <a:t> новых производств – фабрика, завод, цех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Уменьшение на 100%</a:t>
                      </a:r>
                    </a:p>
                    <a:p>
                      <a:pPr algn="just"/>
                      <a:r>
                        <a:rPr lang="ru-RU" sz="1200" dirty="0"/>
                        <a:t>Срок - начинается с 1 января года, в котором заключен инвестиционный контракт и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dirty="0"/>
                        <a:t>заканчивается не позднее десяти последовательных лет, которые исчисляются начиная с 1 января года, следующего за годом, в котором заключен инвестиционный контракт на реализацию инвестиционного приоритетного проекта.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Применение коэффициента 0</a:t>
                      </a:r>
                      <a:r>
                        <a:rPr lang="ru-RU" sz="1400" baseline="0" dirty="0"/>
                        <a:t> к соответствующим ставкам</a:t>
                      </a:r>
                    </a:p>
                    <a:p>
                      <a:pPr algn="just"/>
                      <a:r>
                        <a:rPr lang="ru-RU" sz="1200" kern="1200" dirty="0"/>
                        <a:t>Срок </a:t>
                      </a:r>
                      <a:r>
                        <a:rPr lang="ru-RU" sz="1200" baseline="0" dirty="0">
                          <a:effectLst/>
                        </a:rPr>
                        <a:t>- </a:t>
                      </a:r>
                      <a:r>
                        <a:rPr lang="ru-RU" sz="1200" dirty="0">
                          <a:effectLst/>
                        </a:rPr>
                        <a:t>с 1 числа месяца, в котором заключен инвестиционный контракт и</a:t>
                      </a:r>
                      <a:r>
                        <a:rPr lang="ru-RU" sz="1200" baseline="0" dirty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заканчивается не позднее десяти последовательных лет, которые исчисляются начиная с 1 января года, следующего за годом, в котором заключен инвестиционный контракт .</a:t>
                      </a:r>
                      <a:r>
                        <a:rPr lang="ru-RU" sz="1200" baseline="0" dirty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Положения части первой настоящего пункта не применяются в случаях сдачи в имущественный наем (аренду), в пользование на иных основаниях земельного участка, используемого для реализации инвестиционного приоритетного проекта, или его части (вместе с находящимися на нем зданиями, строениями, сооружениями либо без них).</a:t>
                      </a:r>
                      <a:endParaRPr lang="ru-RU" sz="1200" i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Исчисление</a:t>
                      </a:r>
                      <a:r>
                        <a:rPr lang="ru-RU" sz="1400" baseline="0" dirty="0"/>
                        <a:t> по ставке 0 к налоговой базе</a:t>
                      </a:r>
                    </a:p>
                    <a:p>
                      <a:pPr algn="just"/>
                      <a:r>
                        <a:rPr lang="ru-RU" sz="1200" kern="1200" dirty="0">
                          <a:effectLst/>
                        </a:rPr>
                        <a:t>Срок - с 1 числа месяца, в котором первый актив учтен в составе основных средств в соответствии с международными стандартами финансовой отчетности и требованиями законодательства Республики Казахстан о бухгалтерском учете и финансовой отчетности; и заканчивается не позднее восьми последовательных лет, которые исчисляются, начиная с 1 января года, следующего за годом, в котором первый актив учтен в составе основных средств в соответствии с международными стандартами финансовой отчетности и требованиями законодательства Республики Казахстан о бухгалтерском учете и финансовой отчетности.</a:t>
                      </a:r>
                      <a:endParaRPr lang="ru-RU" sz="12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5110">
                <a:tc>
                  <a:txBody>
                    <a:bodyPr/>
                    <a:lstStyle/>
                    <a:p>
                      <a:r>
                        <a:rPr lang="ru-RU" sz="1600" dirty="0"/>
                        <a:t>Расширение или обновление действующих производств</a:t>
                      </a:r>
                    </a:p>
                    <a:p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7051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Срок с 1 января года, следующего за годом, в котором произведен ввод в эксплуатацию последнего фиксированного актива, выпускающего продукцию, в рамках инвестиционного контракта и заканчивается не позднее трех последовательных лет, которые исчисляются начиная с 1 января года, следующего за годом, в котором произведен ввод последнего фиксированного актива, выпускающего продукцию, в рамках инвестиционного контракта.</a:t>
                      </a:r>
                      <a:endParaRPr lang="ru-RU" sz="12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</a:rPr>
                        <a:t>_____________________________________</a:t>
                      </a:r>
                      <a:endParaRPr lang="ru-RU" sz="1000" i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kern="1200" dirty="0">
                          <a:effectLst/>
                        </a:rPr>
                        <a:t>______________________________</a:t>
                      </a:r>
                      <a:endParaRPr lang="ru-RU" sz="10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3328" y="567171"/>
            <a:ext cx="430887" cy="641773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ИНВЕСТИЦИОННЫЙ ПРИОРИТЕТНЫЙ</a:t>
            </a:r>
          </a:p>
        </p:txBody>
      </p:sp>
    </p:spTree>
    <p:extLst>
      <p:ext uri="{BB962C8B-B14F-4D97-AF65-F5344CB8AC3E}">
        <p14:creationId xmlns:p14="http://schemas.microsoft.com/office/powerpoint/2010/main" val="23734852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3210</Words>
  <Application>Microsoft Office PowerPoint</Application>
  <PresentationFormat>Широкоэкранный</PresentationFormat>
  <Paragraphs>295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Helvetica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ИНВЕСТИЦИОННЫЕ ПРЕФЕРЕНЦИИ</vt:lpstr>
      <vt:lpstr>ИНВЕСТИЦИОННЫЕ ПРЕФЕРЕНЦИИ</vt:lpstr>
      <vt:lpstr>Презентация PowerPoint</vt:lpstr>
      <vt:lpstr>Презентация PowerPoint</vt:lpstr>
      <vt:lpstr>Презентация PowerPoint</vt:lpstr>
      <vt:lpstr>ИНВЕСТИЦИОННЫЕ ПРЕФЕРЕНЦИИ</vt:lpstr>
      <vt:lpstr>Заявка на предоставление инвестиционных преференций</vt:lpstr>
      <vt:lpstr>Презентация PowerPoint</vt:lpstr>
      <vt:lpstr>ПРИВЛЕЧЕНИЕ ИНОСТРАННОЙ РАБОЧЕЙ СИЛЫ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Жамбыл</dc:creator>
  <cp:lastModifiedBy>admin</cp:lastModifiedBy>
  <cp:revision>8</cp:revision>
  <dcterms:created xsi:type="dcterms:W3CDTF">2019-09-07T05:10:53Z</dcterms:created>
  <dcterms:modified xsi:type="dcterms:W3CDTF">2019-09-07T07:31:00Z</dcterms:modified>
</cp:coreProperties>
</file>